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72" roundtripDataSignature="AMtx7mgDiE3v7oPO5kRheSHUWv4K3je1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0" name="Google Shape;210;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Áp xe </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Thoát vị đùi</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Xoắn thừng tinh</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Dãn TM thừng tinh trái</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Tinh hoàn không xuống bìu</a:t>
            </a:r>
            <a:endParaRPr/>
          </a:p>
        </p:txBody>
      </p:sp>
      <p:sp>
        <p:nvSpPr>
          <p:cNvPr id="219" name="Google Shape;219;p11: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3: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Hydrocele: tràn dịch tinh mạc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Ngoài những chẩn đoán phân biệt trên, còn có cái này, phân biệt trên lâm sàng bằng nghiệm pháp chiếu đèn</a:t>
            </a:r>
            <a:endParaRPr/>
          </a:p>
        </p:txBody>
      </p:sp>
      <p:sp>
        <p:nvSpPr>
          <p:cNvPr id="241" name="Google Shape;241;p13: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kéo xuống</a:t>
            </a:r>
            <a:endParaRPr/>
          </a:p>
          <a:p>
            <a:pPr indent="0" lvl="0" marL="0" rtl="0" algn="l">
              <a:spcBef>
                <a:spcPts val="0"/>
              </a:spcBef>
              <a:spcAft>
                <a:spcPts val="0"/>
              </a:spcAft>
              <a:buClr>
                <a:schemeClr val="dk1"/>
              </a:buClr>
              <a:buSzPts val="1200"/>
              <a:buFont typeface="Calibri"/>
              <a:buNone/>
            </a:pPr>
            <a:r>
              <a:rPr lang="en-US"/>
              <a:t>thoát vị bẹn nghẹt : ko kéo dc</a:t>
            </a:r>
            <a:endParaRPr/>
          </a:p>
          <a:p>
            <a:pPr indent="0" lvl="0" marL="0" rtl="0" algn="l">
              <a:spcBef>
                <a:spcPts val="0"/>
              </a:spcBef>
              <a:spcAft>
                <a:spcPts val="0"/>
              </a:spcAft>
              <a:buClr>
                <a:schemeClr val="dk1"/>
              </a:buClr>
              <a:buSzPts val="1200"/>
              <a:buFont typeface="Calibri"/>
              <a:buNone/>
            </a:pPr>
            <a:r>
              <a:rPr lang="en-US"/>
              <a:t>xoắn tinh hoàn, kéo dc, sau đó rút lên cao hơn</a:t>
            </a:r>
            <a:endParaRPr/>
          </a:p>
        </p:txBody>
      </p:sp>
      <p:sp>
        <p:nvSpPr>
          <p:cNvPr id="258" name="Google Shape;25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7: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5/6 cas xuất hiện</a:t>
            </a:r>
            <a:endParaRPr/>
          </a:p>
        </p:txBody>
      </p:sp>
      <p:sp>
        <p:nvSpPr>
          <p:cNvPr id="274" name="Google Shape;274;p17: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7: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Thoát vị đùi trái</a:t>
            </a:r>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   PD</a:t>
            </a:r>
            <a:r>
              <a:rPr b="0" i="0" lang="en-US" sz="1200" u="none" cap="none" strike="noStrike">
                <a:solidFill>
                  <a:schemeClr val="dk1"/>
                </a:solidFill>
                <a:latin typeface="Calibri"/>
                <a:ea typeface="Calibri"/>
                <a:cs typeface="Calibri"/>
                <a:sym typeface="Calibri"/>
              </a:rPr>
              <a:t> (Proton Density) là ảnh khảo sát mật độ proton.</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(T1-weighted: T1W) T1 điều chỉnh: Bằng cách điều chỉnh các giá trị TR và TE của T1 và T2, ta thu được các tương phản ảnh tương ứng với một đặc tính mô riêng biệt.</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Không rõ lắm về cái này</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46" name="Google Shape;346;p27: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9: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62" name="Google Shape;362;p29: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8" name="Google Shape;37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 pantaloon hernia occurs when both a direct and an indirect hernia develop on the same side of the groin. The hernia is named pantaloon because the two hernia sacs are divided by epigastric vessels, and so they look like a pair of pants from the 17th century. Patients with pantaloon hernias are at risk of developing recurrent hernias. </a:t>
            </a:r>
            <a:endParaRPr/>
          </a:p>
        </p:txBody>
      </p:sp>
      <p:sp>
        <p:nvSpPr>
          <p:cNvPr id="379" name="Google Shape;379;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thoát vị bẹn gián tiếp : lỗ bẹn nông rộng</a:t>
            </a:r>
            <a:endParaRPr/>
          </a:p>
          <a:p>
            <a:pPr indent="0" lvl="0" marL="0" rtl="0" algn="l">
              <a:spcBef>
                <a:spcPts val="0"/>
              </a:spcBef>
              <a:spcAft>
                <a:spcPts val="0"/>
              </a:spcAft>
              <a:buClr>
                <a:schemeClr val="dk1"/>
              </a:buClr>
              <a:buSzPts val="1200"/>
              <a:buFont typeface="Calibri"/>
              <a:buNone/>
            </a:pPr>
            <a:r>
              <a:rPr lang="en-US"/>
              <a:t>Chèn vi deo thoát vị bẹn trực tiếp</a:t>
            </a:r>
            <a:endParaRPr/>
          </a:p>
        </p:txBody>
      </p:sp>
      <p:sp>
        <p:nvSpPr>
          <p:cNvPr id="161" name="Google Shape;16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3" name="Google Shape;52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được thực hiện khi khối thoát vị ko kẹt, ko lớn chạy  xuống dưới bìu. thuonwgf kích thước nhỏ đến trung bình nằm trong ông bẹn</a:t>
            </a:r>
            <a:endParaRPr/>
          </a:p>
        </p:txBody>
      </p:sp>
      <p:sp>
        <p:nvSpPr>
          <p:cNvPr id="168" name="Google Shape;16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46" name="Google Shape;64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So sánh hình ảnh</a:t>
            </a:r>
            <a:endParaRPr/>
          </a:p>
        </p:txBody>
      </p:sp>
      <p:sp>
        <p:nvSpPr>
          <p:cNvPr id="179" name="Google Shape;179;p6: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58" name="Google Shape;65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9" name="Google Shape;659;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6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33" name="Google Shape;73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3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7: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7" name="Google Shape;187;p7: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4" name="Google Shape;19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7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77"/>
          <p:cNvSpPr/>
          <p:nvPr>
            <p:ph idx="2" type="pic"/>
          </p:nvPr>
        </p:nvSpPr>
        <p:spPr>
          <a:xfrm>
            <a:off x="1792288" y="612775"/>
            <a:ext cx="5486400" cy="4114800"/>
          </a:xfrm>
          <a:prstGeom prst="rect">
            <a:avLst/>
          </a:prstGeom>
          <a:noFill/>
          <a:ln>
            <a:noFill/>
          </a:ln>
        </p:spPr>
      </p:sp>
      <p:sp>
        <p:nvSpPr>
          <p:cNvPr id="73" name="Google Shape;73;p7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7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7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 name="Shape 31"/>
        <p:cNvGrpSpPr/>
        <p:nvPr/>
      </p:nvGrpSpPr>
      <p:grpSpPr>
        <a:xfrm>
          <a:off x="0" y="0"/>
          <a:ext cx="0" cy="0"/>
          <a:chOff x="0" y="0"/>
          <a:chExt cx="0" cy="0"/>
        </a:xfrm>
      </p:grpSpPr>
      <p:sp>
        <p:nvSpPr>
          <p:cNvPr id="32" name="Google Shape;32;p71"/>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7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7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7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7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7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7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7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6" name="Google Shape;66;p7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7" name="Google Shape;67;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0.png"/><Relationship Id="rId8"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8.jpg"/><Relationship Id="rId4"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jpg"/><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jpg"/><Relationship Id="rId4" Type="http://schemas.openxmlformats.org/officeDocument/2006/relationships/image" Target="../media/image68.jpg"/><Relationship Id="rId5" Type="http://schemas.openxmlformats.org/officeDocument/2006/relationships/image" Target="../media/image6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jpg"/><Relationship Id="rId4" Type="http://schemas.openxmlformats.org/officeDocument/2006/relationships/image" Target="../media/image63.jpg"/><Relationship Id="rId5" Type="http://schemas.openxmlformats.org/officeDocument/2006/relationships/image" Target="../media/image7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0.jpg"/><Relationship Id="rId4" Type="http://schemas.openxmlformats.org/officeDocument/2006/relationships/image" Target="../media/image6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67.png"/><Relationship Id="rId8"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9.jpg"/><Relationship Id="rId4" Type="http://schemas.openxmlformats.org/officeDocument/2006/relationships/image" Target="../media/image74.png"/><Relationship Id="rId5" Type="http://schemas.openxmlformats.org/officeDocument/2006/relationships/image" Target="../media/image92.png"/><Relationship Id="rId6"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89.png"/><Relationship Id="rId6"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5.jpg"/><Relationship Id="rId4" Type="http://schemas.openxmlformats.org/officeDocument/2006/relationships/image" Target="../media/image5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1.jpg"/><Relationship Id="rId4" Type="http://schemas.openxmlformats.org/officeDocument/2006/relationships/image" Target="../media/image9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1.png"/><Relationship Id="rId4" Type="http://schemas.openxmlformats.org/officeDocument/2006/relationships/image" Target="../media/image102.png"/><Relationship Id="rId5"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0.jpg"/><Relationship Id="rId4" Type="http://schemas.openxmlformats.org/officeDocument/2006/relationships/image" Target="../media/image5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C00000"/>
              </a:buClr>
              <a:buSzPts val="3200"/>
              <a:buFont typeface="Times New Roman"/>
              <a:buNone/>
            </a:pPr>
            <a:r>
              <a:rPr b="1" lang="en-US" sz="3200">
                <a:solidFill>
                  <a:srgbClr val="C00000"/>
                </a:solidFill>
                <a:latin typeface="Times New Roman"/>
                <a:ea typeface="Times New Roman"/>
                <a:cs typeface="Times New Roman"/>
                <a:sym typeface="Times New Roman"/>
              </a:rPr>
              <a:t>TIẾP CẬN BỆNH NHÂN THOÁT VỊ VÙNG BẸN - ĐÙI</a:t>
            </a:r>
            <a:endParaRPr b="1" sz="3200">
              <a:solidFill>
                <a:srgbClr val="C00000"/>
              </a:solidFill>
              <a:latin typeface="Times New Roman"/>
              <a:ea typeface="Times New Roman"/>
              <a:cs typeface="Times New Roman"/>
              <a:sym typeface="Times New Roman"/>
            </a:endParaRPr>
          </a:p>
        </p:txBody>
      </p:sp>
      <p:sp>
        <p:nvSpPr>
          <p:cNvPr id="94" name="Google Shape;94;p1"/>
          <p:cNvSpPr txBox="1"/>
          <p:nvPr/>
        </p:nvSpPr>
        <p:spPr>
          <a:xfrm>
            <a:off x="5791200" y="5029200"/>
            <a:ext cx="2133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Vương Thừa Đức</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
              <a:buFont typeface="Times New Roman"/>
              <a:buNone/>
            </a:pPr>
            <a:r>
              <a:rPr b="1" i="0" lang="en-US" sz="2400" u="none" cap="none" strike="noStrike">
                <a:solidFill>
                  <a:schemeClr val="dk1"/>
                </a:solidFill>
                <a:latin typeface="Times New Roman"/>
                <a:ea typeface="Times New Roman"/>
                <a:cs typeface="Times New Roman"/>
                <a:sym typeface="Times New Roman"/>
              </a:rPr>
              <a:t>Thoát vị bẹn Trực tiếp (direct hernia)</a:t>
            </a:r>
            <a:endParaRPr/>
          </a:p>
        </p:txBody>
      </p:sp>
      <p:pic>
        <p:nvPicPr>
          <p:cNvPr descr="inguinal" id="213" name="Google Shape;213;p10"/>
          <p:cNvPicPr preferRelativeResize="0"/>
          <p:nvPr>
            <p:ph idx="4294967295" type="body"/>
          </p:nvPr>
        </p:nvPicPr>
        <p:blipFill rotWithShape="1">
          <a:blip r:embed="rId3">
            <a:alphaModFix/>
          </a:blip>
          <a:srcRect b="0" l="0" r="0" t="0"/>
          <a:stretch/>
        </p:blipFill>
        <p:spPr>
          <a:xfrm>
            <a:off x="4522325" y="1977525"/>
            <a:ext cx="4295100" cy="3760800"/>
          </a:xfrm>
          <a:prstGeom prst="rect">
            <a:avLst/>
          </a:prstGeom>
          <a:noFill/>
          <a:ln>
            <a:noFill/>
          </a:ln>
        </p:spPr>
      </p:pic>
      <p:pic>
        <p:nvPicPr>
          <p:cNvPr id="214" name="Google Shape;214;p10"/>
          <p:cNvPicPr preferRelativeResize="0"/>
          <p:nvPr/>
        </p:nvPicPr>
        <p:blipFill rotWithShape="1">
          <a:blip r:embed="rId4">
            <a:alphaModFix/>
          </a:blip>
          <a:srcRect b="0" l="0" r="0" t="0"/>
          <a:stretch/>
        </p:blipFill>
        <p:spPr>
          <a:xfrm>
            <a:off x="84325" y="1977521"/>
            <a:ext cx="3948300" cy="3848400"/>
          </a:xfrm>
          <a:prstGeom prst="rect">
            <a:avLst/>
          </a:prstGeom>
          <a:noFill/>
          <a:ln>
            <a:noFill/>
          </a:ln>
        </p:spPr>
      </p:pic>
      <p:sp>
        <p:nvSpPr>
          <p:cNvPr id="215" name="Google Shape;215;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1"/>
          <p:cNvPicPr preferRelativeResize="0"/>
          <p:nvPr>
            <p:ph idx="4294967295" type="body"/>
          </p:nvPr>
        </p:nvPicPr>
        <p:blipFill rotWithShape="1">
          <a:blip r:embed="rId3">
            <a:alphaModFix/>
          </a:blip>
          <a:srcRect b="0" l="0" r="0" t="0"/>
          <a:stretch/>
        </p:blipFill>
        <p:spPr>
          <a:xfrm>
            <a:off x="609600" y="381000"/>
            <a:ext cx="7889100" cy="6477000"/>
          </a:xfrm>
          <a:prstGeom prst="rect">
            <a:avLst/>
          </a:prstGeom>
          <a:noFill/>
          <a:ln cap="flat" cmpd="sng" w="9525">
            <a:solidFill>
              <a:schemeClr val="dk1"/>
            </a:solidFill>
            <a:prstDash val="solid"/>
            <a:round/>
            <a:headEnd len="sm" w="sm" type="none"/>
            <a:tailEnd len="sm" w="sm" type="none"/>
          </a:ln>
        </p:spPr>
      </p:pic>
      <p:sp>
        <p:nvSpPr>
          <p:cNvPr id="222" name="Google Shape;222;p11"/>
          <p:cNvSpPr txBox="1"/>
          <p:nvPr/>
        </p:nvSpPr>
        <p:spPr>
          <a:xfrm>
            <a:off x="1741714" y="3284669"/>
            <a:ext cx="30649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450"/>
              <a:buFont typeface="Times New Roman"/>
              <a:buNone/>
            </a:pPr>
            <a:r>
              <a:rPr lang="en-US" sz="1800">
                <a:solidFill>
                  <a:srgbClr val="FF0000"/>
                </a:solidFill>
                <a:latin typeface="Times New Roman"/>
                <a:ea typeface="Times New Roman"/>
                <a:cs typeface="Times New Roman"/>
                <a:sym typeface="Times New Roman"/>
              </a:rPr>
              <a:t>1</a:t>
            </a:r>
            <a:endParaRPr/>
          </a:p>
        </p:txBody>
      </p:sp>
      <p:sp>
        <p:nvSpPr>
          <p:cNvPr id="223" name="Google Shape;223;p11"/>
          <p:cNvSpPr txBox="1"/>
          <p:nvPr/>
        </p:nvSpPr>
        <p:spPr>
          <a:xfrm>
            <a:off x="6423814" y="3575103"/>
            <a:ext cx="30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450"/>
              <a:buFont typeface="Times New Roman"/>
              <a:buNone/>
            </a:pPr>
            <a:r>
              <a:rPr lang="en-US" sz="1800">
                <a:solidFill>
                  <a:srgbClr val="FF0000"/>
                </a:solidFill>
                <a:latin typeface="Times New Roman"/>
                <a:ea typeface="Times New Roman"/>
                <a:cs typeface="Times New Roman"/>
                <a:sym typeface="Times New Roman"/>
              </a:rPr>
              <a:t>2</a:t>
            </a:r>
            <a:endParaRPr/>
          </a:p>
        </p:txBody>
      </p:sp>
      <p:sp>
        <p:nvSpPr>
          <p:cNvPr id="224" name="Google Shape;224;p11"/>
          <p:cNvSpPr txBox="1"/>
          <p:nvPr/>
        </p:nvSpPr>
        <p:spPr>
          <a:xfrm>
            <a:off x="1057406" y="6300673"/>
            <a:ext cx="306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450"/>
              <a:buFont typeface="Times New Roman"/>
              <a:buNone/>
            </a:pPr>
            <a:r>
              <a:rPr lang="en-US" sz="1800">
                <a:solidFill>
                  <a:srgbClr val="FF0000"/>
                </a:solidFill>
                <a:latin typeface="Times New Roman"/>
                <a:ea typeface="Times New Roman"/>
                <a:cs typeface="Times New Roman"/>
                <a:sym typeface="Times New Roman"/>
              </a:rPr>
              <a:t>3</a:t>
            </a:r>
            <a:endParaRPr/>
          </a:p>
        </p:txBody>
      </p:sp>
      <p:sp>
        <p:nvSpPr>
          <p:cNvPr id="225" name="Google Shape;225;p11"/>
          <p:cNvSpPr txBox="1"/>
          <p:nvPr/>
        </p:nvSpPr>
        <p:spPr>
          <a:xfrm>
            <a:off x="3473871" y="6214758"/>
            <a:ext cx="306600" cy="3692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450"/>
              <a:buFont typeface="Times New Roman"/>
              <a:buNone/>
            </a:pPr>
            <a:r>
              <a:rPr lang="en-US" sz="1800">
                <a:solidFill>
                  <a:srgbClr val="FF0000"/>
                </a:solidFill>
                <a:latin typeface="Times New Roman"/>
                <a:ea typeface="Times New Roman"/>
                <a:cs typeface="Times New Roman"/>
                <a:sym typeface="Times New Roman"/>
              </a:rPr>
              <a:t>4</a:t>
            </a:r>
            <a:endParaRPr/>
          </a:p>
        </p:txBody>
      </p:sp>
      <p:sp>
        <p:nvSpPr>
          <p:cNvPr id="226" name="Google Shape;226;p11"/>
          <p:cNvSpPr txBox="1"/>
          <p:nvPr/>
        </p:nvSpPr>
        <p:spPr>
          <a:xfrm>
            <a:off x="6470444" y="6300680"/>
            <a:ext cx="306599"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450"/>
              <a:buFont typeface="Times New Roman"/>
              <a:buNone/>
            </a:pPr>
            <a:r>
              <a:rPr lang="en-US" sz="1800">
                <a:solidFill>
                  <a:srgbClr val="FF0000"/>
                </a:solidFill>
                <a:latin typeface="Times New Roman"/>
                <a:ea typeface="Times New Roman"/>
                <a:cs typeface="Times New Roman"/>
                <a:sym typeface="Times New Roman"/>
              </a:rPr>
              <a:t>5</a:t>
            </a:r>
            <a:endParaRPr/>
          </a:p>
        </p:txBody>
      </p:sp>
      <p:sp>
        <p:nvSpPr>
          <p:cNvPr id="227" name="Google Shape;22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28" name="Google Shape;228;p11"/>
          <p:cNvSpPr/>
          <p:nvPr/>
        </p:nvSpPr>
        <p:spPr>
          <a:xfrm>
            <a:off x="2895600" y="0"/>
            <a:ext cx="39356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Chẩn đoán phân biệt bệnh khác ở bẹn</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2"/>
          <p:cNvPicPr preferRelativeResize="0"/>
          <p:nvPr/>
        </p:nvPicPr>
        <p:blipFill rotWithShape="1">
          <a:blip r:embed="rId3">
            <a:alphaModFix/>
          </a:blip>
          <a:srcRect b="0" l="0" r="0" t="0"/>
          <a:stretch/>
        </p:blipFill>
        <p:spPr>
          <a:xfrm>
            <a:off x="2286000" y="1447800"/>
            <a:ext cx="3429000" cy="3084071"/>
          </a:xfrm>
          <a:prstGeom prst="rect">
            <a:avLst/>
          </a:prstGeom>
          <a:noFill/>
          <a:ln cap="flat" cmpd="sng" w="9525">
            <a:solidFill>
              <a:schemeClr val="dk1"/>
            </a:solidFill>
            <a:prstDash val="solid"/>
            <a:miter lim="800000"/>
            <a:headEnd len="sm" w="sm" type="none"/>
            <a:tailEnd len="sm" w="sm" type="none"/>
          </a:ln>
        </p:spPr>
      </p:pic>
      <p:pic>
        <p:nvPicPr>
          <p:cNvPr id="234" name="Google Shape;234;p12"/>
          <p:cNvPicPr preferRelativeResize="0"/>
          <p:nvPr/>
        </p:nvPicPr>
        <p:blipFill rotWithShape="1">
          <a:blip r:embed="rId4">
            <a:alphaModFix/>
          </a:blip>
          <a:srcRect b="0" l="0" r="0" t="0"/>
          <a:stretch/>
        </p:blipFill>
        <p:spPr>
          <a:xfrm>
            <a:off x="2286000" y="4343400"/>
            <a:ext cx="3429000" cy="1143000"/>
          </a:xfrm>
          <a:prstGeom prst="rect">
            <a:avLst/>
          </a:prstGeom>
          <a:noFill/>
          <a:ln cap="flat" cmpd="sng" w="9525">
            <a:solidFill>
              <a:schemeClr val="dk1"/>
            </a:solidFill>
            <a:prstDash val="solid"/>
            <a:miter lim="800000"/>
            <a:headEnd len="sm" w="sm" type="none"/>
            <a:tailEnd len="sm" w="sm" type="none"/>
          </a:ln>
        </p:spPr>
      </p:pic>
      <p:sp>
        <p:nvSpPr>
          <p:cNvPr id="235" name="Google Shape;235;p12"/>
          <p:cNvSpPr txBox="1"/>
          <p:nvPr/>
        </p:nvSpPr>
        <p:spPr>
          <a:xfrm>
            <a:off x="1143000" y="609600"/>
            <a:ext cx="5715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CHẨN ĐOÁN PHÂN BIỆT BÌU TO</a:t>
            </a:r>
            <a:endParaRPr b="1" sz="2400">
              <a:solidFill>
                <a:schemeClr val="dk1"/>
              </a:solidFill>
              <a:latin typeface="Times New Roman"/>
              <a:ea typeface="Times New Roman"/>
              <a:cs typeface="Times New Roman"/>
              <a:sym typeface="Times New Roman"/>
            </a:endParaRPr>
          </a:p>
        </p:txBody>
      </p:sp>
      <p:sp>
        <p:nvSpPr>
          <p:cNvPr id="236" name="Google Shape;23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7" name="Google Shape;237;p12"/>
          <p:cNvPicPr preferRelativeResize="0"/>
          <p:nvPr/>
        </p:nvPicPr>
        <p:blipFill rotWithShape="1">
          <a:blip r:embed="rId5">
            <a:alphaModFix/>
          </a:blip>
          <a:srcRect b="0" l="0" r="0" t="0"/>
          <a:stretch/>
        </p:blipFill>
        <p:spPr>
          <a:xfrm>
            <a:off x="1600200" y="5791200"/>
            <a:ext cx="4769708"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1219200" y="304800"/>
            <a:ext cx="6512511"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
              <a:buFont typeface="Times New Roman"/>
              <a:buNone/>
            </a:pPr>
            <a:r>
              <a:rPr b="1" i="0" lang="en-US" sz="2400" u="none" cap="none" strike="noStrike">
                <a:solidFill>
                  <a:schemeClr val="dk1"/>
                </a:solidFill>
                <a:latin typeface="Times New Roman"/>
                <a:ea typeface="Times New Roman"/>
                <a:cs typeface="Times New Roman"/>
                <a:sym typeface="Times New Roman"/>
              </a:rPr>
              <a:t>Chẩn đoán phân biệt bìu to không đau</a:t>
            </a:r>
            <a:endParaRPr b="1" i="0" sz="2400" u="none" cap="none" strike="noStrike">
              <a:solidFill>
                <a:schemeClr val="dk1"/>
              </a:solidFill>
              <a:latin typeface="Times New Roman"/>
              <a:ea typeface="Times New Roman"/>
              <a:cs typeface="Times New Roman"/>
              <a:sym typeface="Times New Roman"/>
            </a:endParaRPr>
          </a:p>
        </p:txBody>
      </p:sp>
      <p:pic>
        <p:nvPicPr>
          <p:cNvPr id="244" name="Google Shape;244;p13"/>
          <p:cNvPicPr preferRelativeResize="0"/>
          <p:nvPr>
            <p:ph idx="4294967295" type="body"/>
          </p:nvPr>
        </p:nvPicPr>
        <p:blipFill rotWithShape="1">
          <a:blip r:embed="rId3">
            <a:alphaModFix/>
          </a:blip>
          <a:srcRect b="0" l="0" r="0" t="0"/>
          <a:stretch/>
        </p:blipFill>
        <p:spPr>
          <a:xfrm>
            <a:off x="1752600" y="1447800"/>
            <a:ext cx="5257800" cy="4267200"/>
          </a:xfrm>
          <a:prstGeom prst="rect">
            <a:avLst/>
          </a:prstGeom>
          <a:noFill/>
          <a:ln>
            <a:noFill/>
          </a:ln>
        </p:spPr>
      </p:pic>
      <p:sp>
        <p:nvSpPr>
          <p:cNvPr id="245" name="Google Shape;24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1" name="Google Shape;251;p14"/>
          <p:cNvPicPr preferRelativeResize="0"/>
          <p:nvPr/>
        </p:nvPicPr>
        <p:blipFill rotWithShape="1">
          <a:blip r:embed="rId3">
            <a:alphaModFix/>
          </a:blip>
          <a:srcRect b="0" l="0" r="0" t="0"/>
          <a:stretch/>
        </p:blipFill>
        <p:spPr>
          <a:xfrm>
            <a:off x="1524000" y="3657600"/>
            <a:ext cx="6430200" cy="2878200"/>
          </a:xfrm>
          <a:prstGeom prst="rect">
            <a:avLst/>
          </a:prstGeom>
          <a:noFill/>
          <a:ln>
            <a:noFill/>
          </a:ln>
        </p:spPr>
      </p:pic>
      <p:pic>
        <p:nvPicPr>
          <p:cNvPr id="252" name="Google Shape;252;p14"/>
          <p:cNvPicPr preferRelativeResize="0"/>
          <p:nvPr/>
        </p:nvPicPr>
        <p:blipFill rotWithShape="1">
          <a:blip r:embed="rId4">
            <a:alphaModFix/>
          </a:blip>
          <a:srcRect b="0" l="0" r="0" t="0"/>
          <a:stretch/>
        </p:blipFill>
        <p:spPr>
          <a:xfrm>
            <a:off x="4953000" y="609600"/>
            <a:ext cx="2988000" cy="2971800"/>
          </a:xfrm>
          <a:prstGeom prst="rect">
            <a:avLst/>
          </a:prstGeom>
          <a:noFill/>
          <a:ln>
            <a:noFill/>
          </a:ln>
        </p:spPr>
      </p:pic>
      <p:pic>
        <p:nvPicPr>
          <p:cNvPr descr="Tran dich tinh mac" id="253" name="Google Shape;253;p14"/>
          <p:cNvPicPr preferRelativeResize="0"/>
          <p:nvPr/>
        </p:nvPicPr>
        <p:blipFill rotWithShape="1">
          <a:blip r:embed="rId5">
            <a:alphaModFix/>
          </a:blip>
          <a:srcRect b="0" l="0" r="0" t="0"/>
          <a:stretch/>
        </p:blipFill>
        <p:spPr>
          <a:xfrm>
            <a:off x="1295400" y="685800"/>
            <a:ext cx="3371850" cy="2768198"/>
          </a:xfrm>
          <a:prstGeom prst="rect">
            <a:avLst/>
          </a:prstGeom>
          <a:noFill/>
          <a:ln>
            <a:noFill/>
          </a:ln>
        </p:spPr>
      </p:pic>
      <p:sp>
        <p:nvSpPr>
          <p:cNvPr id="254" name="Google Shape;254;p14"/>
          <p:cNvSpPr txBox="1"/>
          <p:nvPr/>
        </p:nvSpPr>
        <p:spPr>
          <a:xfrm>
            <a:off x="1981200" y="3048000"/>
            <a:ext cx="20574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Tinh mạc nước</a:t>
            </a:r>
            <a:endParaRPr sz="2000">
              <a:solidFill>
                <a:schemeClr val="lt1"/>
              </a:solidFill>
              <a:latin typeface="Times New Roman"/>
              <a:ea typeface="Times New Roman"/>
              <a:cs typeface="Times New Roman"/>
              <a:sym typeface="Times New Roman"/>
            </a:endParaRPr>
          </a:p>
        </p:txBody>
      </p:sp>
      <p:sp>
        <p:nvSpPr>
          <p:cNvPr id="255" name="Google Shape;255;p14"/>
          <p:cNvSpPr txBox="1"/>
          <p:nvPr/>
        </p:nvSpPr>
        <p:spPr>
          <a:xfrm>
            <a:off x="3276600" y="152400"/>
            <a:ext cx="22098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B</a:t>
            </a:r>
            <a:r>
              <a:rPr b="1" i="0" lang="en-US" sz="1800" u="none" cap="none" strike="noStrike">
                <a:solidFill>
                  <a:schemeClr val="dk1"/>
                </a:solidFill>
                <a:latin typeface="Times New Roman"/>
                <a:ea typeface="Times New Roman"/>
                <a:cs typeface="Times New Roman"/>
                <a:sym typeface="Times New Roman"/>
              </a:rPr>
              <a:t>ìu to không đau</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5"/>
          <p:cNvPicPr preferRelativeResize="0"/>
          <p:nvPr>
            <p:ph idx="4294967295" type="body"/>
          </p:nvPr>
        </p:nvPicPr>
        <p:blipFill rotWithShape="1">
          <a:blip r:embed="rId3">
            <a:alphaModFix/>
          </a:blip>
          <a:srcRect b="0" l="0" r="0" t="0"/>
          <a:stretch/>
        </p:blipFill>
        <p:spPr>
          <a:xfrm>
            <a:off x="1295400" y="2057400"/>
            <a:ext cx="6379079" cy="3475037"/>
          </a:xfrm>
          <a:prstGeom prst="rect">
            <a:avLst/>
          </a:prstGeom>
          <a:noFill/>
          <a:ln>
            <a:noFill/>
          </a:ln>
        </p:spPr>
      </p:pic>
      <p:sp>
        <p:nvSpPr>
          <p:cNvPr id="261" name="Google Shape;26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62" name="Google Shape;262;p15"/>
          <p:cNvSpPr txBox="1"/>
          <p:nvPr/>
        </p:nvSpPr>
        <p:spPr>
          <a:xfrm>
            <a:off x="2362200" y="762000"/>
            <a:ext cx="4343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Chẩn đoán phân biệt bìu to </a:t>
            </a:r>
            <a:r>
              <a:rPr b="1" i="0" lang="en-US" sz="2400" u="none" cap="none" strike="noStrike">
                <a:solidFill>
                  <a:srgbClr val="C00000"/>
                </a:solidFill>
                <a:latin typeface="Times New Roman"/>
                <a:ea typeface="Times New Roman"/>
                <a:cs typeface="Times New Roman"/>
                <a:sym typeface="Times New Roman"/>
              </a:rPr>
              <a:t>đau</a:t>
            </a:r>
            <a:endParaRPr sz="2400">
              <a:solidFill>
                <a:srgbClr val="C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6"/>
          <p:cNvPicPr preferRelativeResize="0"/>
          <p:nvPr/>
        </p:nvPicPr>
        <p:blipFill rotWithShape="1">
          <a:blip r:embed="rId3">
            <a:alphaModFix/>
          </a:blip>
          <a:srcRect b="0" l="0" r="0" t="0"/>
          <a:stretch/>
        </p:blipFill>
        <p:spPr>
          <a:xfrm>
            <a:off x="304800" y="1828800"/>
            <a:ext cx="3834300" cy="4391100"/>
          </a:xfrm>
          <a:prstGeom prst="rect">
            <a:avLst/>
          </a:prstGeom>
          <a:noFill/>
          <a:ln>
            <a:noFill/>
          </a:ln>
        </p:spPr>
      </p:pic>
      <p:sp>
        <p:nvSpPr>
          <p:cNvPr id="268" name="Google Shape;268;p16"/>
          <p:cNvSpPr txBox="1"/>
          <p:nvPr/>
        </p:nvSpPr>
        <p:spPr>
          <a:xfrm>
            <a:off x="1981200" y="457200"/>
            <a:ext cx="4495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Thoát vị bẹn kẹt – nghẹt</a:t>
            </a:r>
            <a:endParaRPr b="1" sz="2400">
              <a:solidFill>
                <a:schemeClr val="dk1"/>
              </a:solidFill>
              <a:latin typeface="Times New Roman"/>
              <a:ea typeface="Times New Roman"/>
              <a:cs typeface="Times New Roman"/>
              <a:sym typeface="Times New Roman"/>
            </a:endParaRPr>
          </a:p>
        </p:txBody>
      </p:sp>
      <p:pic>
        <p:nvPicPr>
          <p:cNvPr id="269" name="Google Shape;269;p16"/>
          <p:cNvPicPr preferRelativeResize="0"/>
          <p:nvPr/>
        </p:nvPicPr>
        <p:blipFill rotWithShape="1">
          <a:blip r:embed="rId4">
            <a:alphaModFix/>
          </a:blip>
          <a:srcRect b="0" l="0" r="0" t="0"/>
          <a:stretch/>
        </p:blipFill>
        <p:spPr>
          <a:xfrm>
            <a:off x="4648200" y="1447800"/>
            <a:ext cx="4157399" cy="3075600"/>
          </a:xfrm>
          <a:prstGeom prst="rect">
            <a:avLst/>
          </a:prstGeom>
          <a:noFill/>
          <a:ln>
            <a:noFill/>
          </a:ln>
        </p:spPr>
      </p:pic>
      <p:pic>
        <p:nvPicPr>
          <p:cNvPr id="270" name="Google Shape;270;p16"/>
          <p:cNvPicPr preferRelativeResize="0"/>
          <p:nvPr/>
        </p:nvPicPr>
        <p:blipFill rotWithShape="1">
          <a:blip r:embed="rId5">
            <a:alphaModFix/>
          </a:blip>
          <a:srcRect b="0" l="0" r="0" t="0"/>
          <a:stretch/>
        </p:blipFill>
        <p:spPr>
          <a:xfrm>
            <a:off x="4658436" y="4761650"/>
            <a:ext cx="3816900" cy="183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7"/>
          <p:cNvSpPr txBox="1"/>
          <p:nvPr>
            <p:ph type="title"/>
          </p:nvPr>
        </p:nvSpPr>
        <p:spPr>
          <a:xfrm>
            <a:off x="2057400" y="304800"/>
            <a:ext cx="4988511"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
              <a:buFont typeface="Times New Roman"/>
              <a:buNone/>
            </a:pPr>
            <a:r>
              <a:rPr b="1" i="0" lang="en-US" sz="2400" u="none" cap="none" strike="noStrike">
                <a:solidFill>
                  <a:schemeClr val="dk1"/>
                </a:solidFill>
                <a:latin typeface="Times New Roman"/>
                <a:ea typeface="Times New Roman"/>
                <a:cs typeface="Times New Roman"/>
                <a:sym typeface="Times New Roman"/>
              </a:rPr>
              <a:t>Thoát vị trượt</a:t>
            </a:r>
            <a:endParaRPr b="1" i="0" sz="2400" u="none" cap="none" strike="noStrike">
              <a:solidFill>
                <a:schemeClr val="dk1"/>
              </a:solidFill>
              <a:latin typeface="Times New Roman"/>
              <a:ea typeface="Times New Roman"/>
              <a:cs typeface="Times New Roman"/>
              <a:sym typeface="Times New Roman"/>
            </a:endParaRPr>
          </a:p>
        </p:txBody>
      </p:sp>
      <p:pic>
        <p:nvPicPr>
          <p:cNvPr id="277" name="Google Shape;277;p17"/>
          <p:cNvPicPr preferRelativeResize="0"/>
          <p:nvPr>
            <p:ph idx="4294967295" type="body"/>
          </p:nvPr>
        </p:nvPicPr>
        <p:blipFill rotWithShape="1">
          <a:blip r:embed="rId3">
            <a:alphaModFix/>
          </a:blip>
          <a:srcRect b="0" l="0" r="0" t="0"/>
          <a:stretch/>
        </p:blipFill>
        <p:spPr>
          <a:xfrm>
            <a:off x="4495800" y="1828800"/>
            <a:ext cx="4223700" cy="3276600"/>
          </a:xfrm>
          <a:prstGeom prst="rect">
            <a:avLst/>
          </a:prstGeom>
          <a:noFill/>
          <a:ln cap="flat" cmpd="sng" w="9525">
            <a:solidFill>
              <a:schemeClr val="dk1"/>
            </a:solidFill>
            <a:prstDash val="solid"/>
            <a:round/>
            <a:headEnd len="sm" w="sm" type="none"/>
            <a:tailEnd len="sm" w="sm" type="none"/>
          </a:ln>
        </p:spPr>
      </p:pic>
      <p:sp>
        <p:nvSpPr>
          <p:cNvPr id="278" name="Google Shape;278;p17"/>
          <p:cNvSpPr txBox="1"/>
          <p:nvPr/>
        </p:nvSpPr>
        <p:spPr>
          <a:xfrm>
            <a:off x="990600" y="5257800"/>
            <a:ext cx="7086600" cy="12192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FFC000"/>
              </a:buClr>
              <a:buSzPts val="1600"/>
              <a:buFont typeface="Noto Sans"/>
              <a:buChar char="▪"/>
            </a:pPr>
            <a:r>
              <a:rPr lang="en-US" sz="1600">
                <a:solidFill>
                  <a:schemeClr val="dk1"/>
                </a:solidFill>
                <a:latin typeface="Times New Roman"/>
                <a:ea typeface="Times New Roman"/>
                <a:cs typeface="Times New Roman"/>
                <a:sym typeface="Times New Roman"/>
              </a:rPr>
              <a:t>Dạng đặc biệt của thoát vị bẹn.</a:t>
            </a:r>
            <a:endParaRPr/>
          </a:p>
          <a:p>
            <a:pPr indent="-457200" lvl="0" marL="457200" marR="0" rtl="0" algn="l">
              <a:spcBef>
                <a:spcPts val="0"/>
              </a:spcBef>
              <a:spcAft>
                <a:spcPts val="0"/>
              </a:spcAft>
              <a:buClr>
                <a:srgbClr val="FFC000"/>
              </a:buClr>
              <a:buSzPts val="1600"/>
              <a:buFont typeface="Noto Sans"/>
              <a:buChar char="▪"/>
            </a:pPr>
            <a:r>
              <a:rPr lang="en-US" sz="1600">
                <a:solidFill>
                  <a:schemeClr val="dk1"/>
                </a:solidFill>
                <a:latin typeface="Times New Roman"/>
                <a:ea typeface="Times New Roman"/>
                <a:cs typeface="Times New Roman"/>
                <a:sym typeface="Times New Roman"/>
              </a:rPr>
              <a:t>Đồng </a:t>
            </a:r>
            <a:r>
              <a:rPr lang="en-US" sz="1600">
                <a:solidFill>
                  <a:srgbClr val="0000FF"/>
                </a:solidFill>
                <a:latin typeface="Times New Roman"/>
                <a:ea typeface="Times New Roman"/>
                <a:cs typeface="Times New Roman"/>
                <a:sym typeface="Times New Roman"/>
              </a:rPr>
              <a:t>thời là một phần của thành túi thoát vị</a:t>
            </a:r>
            <a:r>
              <a:rPr lang="en-US" sz="1600">
                <a:solidFill>
                  <a:schemeClr val="dk1"/>
                </a:solidFill>
                <a:latin typeface="Times New Roman"/>
                <a:ea typeface="Times New Roman"/>
                <a:cs typeface="Times New Roman"/>
                <a:sym typeface="Times New Roman"/>
              </a:rPr>
              <a:t>.</a:t>
            </a:r>
            <a:endParaRPr/>
          </a:p>
          <a:p>
            <a:pPr indent="-457200" lvl="0" marL="457200" marR="0" rtl="0" algn="l">
              <a:spcBef>
                <a:spcPts val="0"/>
              </a:spcBef>
              <a:spcAft>
                <a:spcPts val="0"/>
              </a:spcAft>
              <a:buClr>
                <a:srgbClr val="FFC000"/>
              </a:buClr>
              <a:buSzPts val="1600"/>
              <a:buFont typeface="Noto Sans"/>
              <a:buChar char="▪"/>
            </a:pPr>
            <a:r>
              <a:rPr lang="en-US" sz="1600">
                <a:solidFill>
                  <a:schemeClr val="dk1"/>
                </a:solidFill>
                <a:latin typeface="Times New Roman"/>
                <a:ea typeface="Times New Roman"/>
                <a:cs typeface="Times New Roman"/>
                <a:sym typeface="Times New Roman"/>
              </a:rPr>
              <a:t>Cần nhận diện sớm để tránh phạm vào tạng thoát vị lúc mổ</a:t>
            </a:r>
            <a:endParaRPr sz="16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rgbClr val="FFC000"/>
              </a:buClr>
              <a:buSzPts val="1600"/>
              <a:buFont typeface="Noto Sans"/>
              <a:buChar char="▪"/>
            </a:pPr>
            <a:r>
              <a:rPr lang="en-US" sz="1600">
                <a:solidFill>
                  <a:srgbClr val="C00000"/>
                </a:solidFill>
                <a:latin typeface="Times New Roman"/>
                <a:ea typeface="Times New Roman"/>
                <a:cs typeface="Times New Roman"/>
                <a:sym typeface="Times New Roman"/>
              </a:rPr>
              <a:t>Không ấn xẹp hết được</a:t>
            </a:r>
            <a:endParaRPr sz="1600">
              <a:solidFill>
                <a:srgbClr val="C00000"/>
              </a:solidFill>
              <a:latin typeface="Times New Roman"/>
              <a:ea typeface="Times New Roman"/>
              <a:cs typeface="Times New Roman"/>
              <a:sym typeface="Times New Roman"/>
            </a:endParaRPr>
          </a:p>
        </p:txBody>
      </p:sp>
      <p:sp>
        <p:nvSpPr>
          <p:cNvPr id="279" name="Google Shape;27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descr="DSCF0827" id="280" name="Google Shape;280;p17"/>
          <p:cNvPicPr preferRelativeResize="0"/>
          <p:nvPr/>
        </p:nvPicPr>
        <p:blipFill rotWithShape="1">
          <a:blip r:embed="rId4">
            <a:alphaModFix/>
          </a:blip>
          <a:srcRect b="0" l="0" r="0" t="0"/>
          <a:stretch/>
        </p:blipFill>
        <p:spPr>
          <a:xfrm>
            <a:off x="381000" y="1828800"/>
            <a:ext cx="4038598" cy="33103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8"/>
          <p:cNvSpPr txBox="1"/>
          <p:nvPr>
            <p:ph type="title"/>
          </p:nvPr>
        </p:nvSpPr>
        <p:spPr>
          <a:xfrm>
            <a:off x="2362200" y="304800"/>
            <a:ext cx="4191000" cy="9445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Chẩn đoán thoát vị đùi</a:t>
            </a:r>
            <a:endParaRPr b="1" sz="2400">
              <a:latin typeface="Times New Roman"/>
              <a:ea typeface="Times New Roman"/>
              <a:cs typeface="Times New Roman"/>
              <a:sym typeface="Times New Roman"/>
            </a:endParaRPr>
          </a:p>
        </p:txBody>
      </p:sp>
      <p:pic>
        <p:nvPicPr>
          <p:cNvPr id="286" name="Google Shape;286;p18"/>
          <p:cNvPicPr preferRelativeResize="0"/>
          <p:nvPr>
            <p:ph idx="1" type="body"/>
          </p:nvPr>
        </p:nvPicPr>
        <p:blipFill rotWithShape="1">
          <a:blip r:embed="rId3">
            <a:alphaModFix/>
          </a:blip>
          <a:srcRect b="0" l="0" r="0" t="0"/>
          <a:stretch/>
        </p:blipFill>
        <p:spPr>
          <a:xfrm>
            <a:off x="2209800" y="1752600"/>
            <a:ext cx="4800599" cy="3352800"/>
          </a:xfrm>
          <a:prstGeom prst="rect">
            <a:avLst/>
          </a:prstGeom>
          <a:noFill/>
          <a:ln>
            <a:noFill/>
          </a:ln>
        </p:spPr>
      </p:pic>
      <p:sp>
        <p:nvSpPr>
          <p:cNvPr id="287" name="Google Shape;287;p18"/>
          <p:cNvSpPr txBox="1"/>
          <p:nvPr/>
        </p:nvSpPr>
        <p:spPr>
          <a:xfrm>
            <a:off x="1905000" y="5486400"/>
            <a:ext cx="5334000" cy="5847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Chú ý: Thoát vị đùi thường bị biến chứng kẹt hay nghẹt</a:t>
            </a:r>
            <a:endParaRPr sz="16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Lần xuất hiện đầu tiên cũng là </a:t>
            </a:r>
            <a:r>
              <a:rPr b="1" lang="en-US" sz="1600">
                <a:solidFill>
                  <a:srgbClr val="C00000"/>
                </a:solidFill>
                <a:latin typeface="Times New Roman"/>
                <a:ea typeface="Times New Roman"/>
                <a:cs typeface="Times New Roman"/>
                <a:sym typeface="Times New Roman"/>
              </a:rPr>
              <a:t>biến chứng</a:t>
            </a:r>
            <a:endParaRPr b="1" sz="1600">
              <a:solidFill>
                <a:srgbClr val="C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9"/>
          <p:cNvSpPr/>
          <p:nvPr/>
        </p:nvSpPr>
        <p:spPr>
          <a:xfrm>
            <a:off x="3200400" y="762000"/>
            <a:ext cx="288893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2. CẬN LÂM SÀNG</a:t>
            </a:r>
            <a:endParaRPr b="1" sz="2400">
              <a:solidFill>
                <a:schemeClr val="dk1"/>
              </a:solidFill>
              <a:latin typeface="Times New Roman"/>
              <a:ea typeface="Times New Roman"/>
              <a:cs typeface="Times New Roman"/>
              <a:sym typeface="Times New Roman"/>
            </a:endParaRPr>
          </a:p>
        </p:txBody>
      </p:sp>
      <p:sp>
        <p:nvSpPr>
          <p:cNvPr id="293" name="Google Shape;293;p19"/>
          <p:cNvSpPr/>
          <p:nvPr/>
        </p:nvSpPr>
        <p:spPr>
          <a:xfrm>
            <a:off x="914400" y="3048000"/>
            <a:ext cx="7391400" cy="15696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Siêu âm</a:t>
            </a:r>
            <a:r>
              <a:rPr lang="en-US" sz="2400">
                <a:solidFill>
                  <a:schemeClr val="dk1"/>
                </a:solidFill>
                <a:latin typeface="Times New Roman"/>
                <a:ea typeface="Times New Roman"/>
                <a:cs typeface="Times New Roman"/>
                <a:sym typeface="Times New Roman"/>
              </a:rPr>
              <a:t>: </a:t>
            </a:r>
            <a:r>
              <a:rPr b="1" lang="en-US" sz="2400">
                <a:solidFill>
                  <a:srgbClr val="0070C0"/>
                </a:solidFill>
                <a:latin typeface="Times New Roman"/>
                <a:ea typeface="Times New Roman"/>
                <a:cs typeface="Times New Roman"/>
                <a:sym typeface="Times New Roman"/>
              </a:rPr>
              <a:t>độ nhạy 86</a:t>
            </a: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đặc hiệu: 77</a:t>
            </a:r>
            <a:r>
              <a:rPr lang="en-US" sz="2400">
                <a:solidFill>
                  <a:schemeClr val="dk1"/>
                </a:solidFill>
                <a:latin typeface="Times New Roman"/>
                <a:ea typeface="Times New Roman"/>
                <a:cs typeface="Times New Roman"/>
                <a:sym typeface="Times New Roman"/>
              </a:rPr>
              <a:t>%</a:t>
            </a:r>
            <a:endParaRPr/>
          </a:p>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Herniography</a:t>
            </a:r>
            <a:r>
              <a:rPr lang="en-US" sz="2400">
                <a:solidFill>
                  <a:schemeClr val="dk1"/>
                </a:solidFill>
                <a:latin typeface="Times New Roman"/>
                <a:ea typeface="Times New Roman"/>
                <a:cs typeface="Times New Roman"/>
                <a:sym typeface="Times New Roman"/>
              </a:rPr>
              <a:t>: </a:t>
            </a:r>
            <a:r>
              <a:rPr b="1" lang="en-US" sz="2400">
                <a:solidFill>
                  <a:srgbClr val="0070C0"/>
                </a:solidFill>
                <a:latin typeface="Times New Roman"/>
                <a:ea typeface="Times New Roman"/>
                <a:cs typeface="Times New Roman"/>
                <a:sym typeface="Times New Roman"/>
              </a:rPr>
              <a:t>độ nhạy 91</a:t>
            </a: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đặc hiệu: 83</a:t>
            </a:r>
            <a:r>
              <a:rPr lang="en-US" sz="2400">
                <a:solidFill>
                  <a:schemeClr val="dk1"/>
                </a:solidFill>
                <a:latin typeface="Times New Roman"/>
                <a:ea typeface="Times New Roman"/>
                <a:cs typeface="Times New Roman"/>
                <a:sym typeface="Times New Roman"/>
              </a:rPr>
              <a:t>% (ít dùng)</a:t>
            </a:r>
            <a:endParaRPr/>
          </a:p>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t>
            </a:r>
            <a:r>
              <a:rPr b="1" lang="en-US" sz="2400">
                <a:solidFill>
                  <a:srgbClr val="0070C0"/>
                </a:solidFill>
                <a:latin typeface="Times New Roman"/>
                <a:ea typeface="Times New Roman"/>
                <a:cs typeface="Times New Roman"/>
                <a:sym typeface="Times New Roman"/>
              </a:rPr>
              <a:t>CT</a:t>
            </a:r>
            <a:r>
              <a:rPr lang="en-US" sz="2400">
                <a:solidFill>
                  <a:schemeClr val="dk1"/>
                </a:solidFill>
                <a:latin typeface="Times New Roman"/>
                <a:ea typeface="Times New Roman"/>
                <a:cs typeface="Times New Roman"/>
                <a:sym typeface="Times New Roman"/>
              </a:rPr>
              <a:t>:  </a:t>
            </a:r>
            <a:r>
              <a:rPr b="1" lang="en-US" sz="2400">
                <a:solidFill>
                  <a:srgbClr val="0070C0"/>
                </a:solidFill>
                <a:latin typeface="Times New Roman"/>
                <a:ea typeface="Times New Roman"/>
                <a:cs typeface="Times New Roman"/>
                <a:sym typeface="Times New Roman"/>
              </a:rPr>
              <a:t>độ nhạy 80</a:t>
            </a: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đặc hiệu: 65</a:t>
            </a:r>
            <a:r>
              <a:rPr lang="en-US" sz="2400">
                <a:solidFill>
                  <a:schemeClr val="dk1"/>
                </a:solidFill>
                <a:latin typeface="Times New Roman"/>
                <a:ea typeface="Times New Roman"/>
                <a:cs typeface="Times New Roman"/>
                <a:sym typeface="Times New Roman"/>
              </a:rPr>
              <a:t>%</a:t>
            </a:r>
            <a:endParaRPr/>
          </a:p>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MRI: </a:t>
            </a:r>
            <a:r>
              <a:rPr b="1" lang="en-US" sz="2400">
                <a:solidFill>
                  <a:srgbClr val="0070C0"/>
                </a:solidFill>
                <a:latin typeface="Times New Roman"/>
                <a:ea typeface="Times New Roman"/>
                <a:cs typeface="Times New Roman"/>
                <a:sym typeface="Times New Roman"/>
              </a:rPr>
              <a:t>độ nhạy 94,5</a:t>
            </a:r>
            <a:r>
              <a:rPr lang="en-US" sz="2400">
                <a:solidFill>
                  <a:schemeClr val="dk1"/>
                </a:solidFill>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đặc hiệu: 96,3</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294" name="Google Shape;29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5" name="Google Shape;295;p19"/>
          <p:cNvPicPr preferRelativeResize="0"/>
          <p:nvPr/>
        </p:nvPicPr>
        <p:blipFill rotWithShape="1">
          <a:blip r:embed="rId3">
            <a:alphaModFix/>
          </a:blip>
          <a:srcRect b="0" l="0" r="0" t="0"/>
          <a:stretch/>
        </p:blipFill>
        <p:spPr>
          <a:xfrm>
            <a:off x="2209800" y="5486400"/>
            <a:ext cx="4769708" cy="457200"/>
          </a:xfrm>
          <a:prstGeom prst="rect">
            <a:avLst/>
          </a:prstGeom>
          <a:noFill/>
          <a:ln>
            <a:noFill/>
          </a:ln>
        </p:spPr>
      </p:pic>
      <p:sp>
        <p:nvSpPr>
          <p:cNvPr id="296" name="Google Shape;296;p19"/>
          <p:cNvSpPr txBox="1"/>
          <p:nvPr/>
        </p:nvSpPr>
        <p:spPr>
          <a:xfrm>
            <a:off x="1447800" y="1447800"/>
            <a:ext cx="6172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Chỉ dùng khi lâm sàng không phát hiện được khối TVB</a:t>
            </a:r>
            <a:endParaRPr/>
          </a:p>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(Occult Hernia)</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3352800" y="381000"/>
            <a:ext cx="1828800"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Khối U, phồng</a:t>
            </a:r>
            <a:endParaRPr b="1" i="0" sz="1800" u="none" cap="none" strike="noStrike">
              <a:solidFill>
                <a:schemeClr val="dk1"/>
              </a:solidFill>
              <a:latin typeface="Times New Roman"/>
              <a:ea typeface="Times New Roman"/>
              <a:cs typeface="Times New Roman"/>
              <a:sym typeface="Times New Roman"/>
            </a:endParaRPr>
          </a:p>
        </p:txBody>
      </p:sp>
      <p:sp>
        <p:nvSpPr>
          <p:cNvPr id="100" name="Google Shape;100;p2"/>
          <p:cNvSpPr txBox="1"/>
          <p:nvPr/>
        </p:nvSpPr>
        <p:spPr>
          <a:xfrm>
            <a:off x="1600200" y="1447800"/>
            <a:ext cx="609600" cy="381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Bẹn</a:t>
            </a:r>
            <a:endParaRPr b="1" sz="1800">
              <a:solidFill>
                <a:schemeClr val="dk1"/>
              </a:solidFill>
              <a:latin typeface="Times New Roman"/>
              <a:ea typeface="Times New Roman"/>
              <a:cs typeface="Times New Roman"/>
              <a:sym typeface="Times New Roman"/>
            </a:endParaRPr>
          </a:p>
        </p:txBody>
      </p:sp>
      <p:sp>
        <p:nvSpPr>
          <p:cNvPr id="101" name="Google Shape;101;p2"/>
          <p:cNvSpPr txBox="1"/>
          <p:nvPr/>
        </p:nvSpPr>
        <p:spPr>
          <a:xfrm>
            <a:off x="6477000" y="1524000"/>
            <a:ext cx="533400" cy="381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Đùi</a:t>
            </a:r>
            <a:endParaRPr b="1" sz="1800">
              <a:solidFill>
                <a:schemeClr val="dk1"/>
              </a:solidFill>
              <a:latin typeface="Calibri"/>
              <a:ea typeface="Calibri"/>
              <a:cs typeface="Calibri"/>
              <a:sym typeface="Calibri"/>
            </a:endParaRPr>
          </a:p>
        </p:txBody>
      </p:sp>
      <p:sp>
        <p:nvSpPr>
          <p:cNvPr id="102" name="Google Shape;102;p2"/>
          <p:cNvSpPr txBox="1"/>
          <p:nvPr/>
        </p:nvSpPr>
        <p:spPr>
          <a:xfrm>
            <a:off x="533400" y="2362200"/>
            <a:ext cx="6858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00000"/>
                </a:solidFill>
                <a:latin typeface="Times New Roman"/>
                <a:ea typeface="Times New Roman"/>
                <a:cs typeface="Times New Roman"/>
                <a:sym typeface="Times New Roman"/>
              </a:rPr>
              <a:t>Ấn Xẹp</a:t>
            </a:r>
            <a:endParaRPr b="1" sz="1400">
              <a:solidFill>
                <a:srgbClr val="C00000"/>
              </a:solidFill>
              <a:latin typeface="Times New Roman"/>
              <a:ea typeface="Times New Roman"/>
              <a:cs typeface="Times New Roman"/>
              <a:sym typeface="Times New Roman"/>
            </a:endParaRPr>
          </a:p>
        </p:txBody>
      </p:sp>
      <p:sp>
        <p:nvSpPr>
          <p:cNvPr id="103" name="Google Shape;103;p2"/>
          <p:cNvSpPr txBox="1"/>
          <p:nvPr/>
        </p:nvSpPr>
        <p:spPr>
          <a:xfrm>
            <a:off x="2286000" y="2362200"/>
            <a:ext cx="7620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Không xẹp</a:t>
            </a:r>
            <a:endParaRPr b="1" sz="1400">
              <a:solidFill>
                <a:schemeClr val="dk1"/>
              </a:solidFill>
              <a:latin typeface="Times New Roman"/>
              <a:ea typeface="Times New Roman"/>
              <a:cs typeface="Times New Roman"/>
              <a:sym typeface="Times New Roman"/>
            </a:endParaRPr>
          </a:p>
        </p:txBody>
      </p:sp>
      <p:sp>
        <p:nvSpPr>
          <p:cNvPr id="104" name="Google Shape;104;p2"/>
          <p:cNvSpPr txBox="1"/>
          <p:nvPr/>
        </p:nvSpPr>
        <p:spPr>
          <a:xfrm>
            <a:off x="533400" y="3505200"/>
            <a:ext cx="6858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00000"/>
                </a:solidFill>
                <a:latin typeface="Times New Roman"/>
                <a:ea typeface="Times New Roman"/>
                <a:cs typeface="Times New Roman"/>
                <a:sym typeface="Times New Roman"/>
              </a:rPr>
              <a:t>Thoát vị bẹn</a:t>
            </a:r>
            <a:endParaRPr b="1" sz="1400">
              <a:solidFill>
                <a:srgbClr val="C00000"/>
              </a:solidFill>
              <a:latin typeface="Times New Roman"/>
              <a:ea typeface="Times New Roman"/>
              <a:cs typeface="Times New Roman"/>
              <a:sym typeface="Times New Roman"/>
            </a:endParaRPr>
          </a:p>
        </p:txBody>
      </p:sp>
      <p:sp>
        <p:nvSpPr>
          <p:cNvPr id="105" name="Google Shape;105;p2"/>
          <p:cNvSpPr txBox="1"/>
          <p:nvPr/>
        </p:nvSpPr>
        <p:spPr>
          <a:xfrm>
            <a:off x="1828800" y="3505200"/>
            <a:ext cx="6096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Dính da</a:t>
            </a:r>
            <a:endParaRPr b="1" sz="1400">
              <a:solidFill>
                <a:schemeClr val="dk1"/>
              </a:solidFill>
              <a:latin typeface="Times New Roman"/>
              <a:ea typeface="Times New Roman"/>
              <a:cs typeface="Times New Roman"/>
              <a:sym typeface="Times New Roman"/>
            </a:endParaRPr>
          </a:p>
        </p:txBody>
      </p:sp>
      <p:sp>
        <p:nvSpPr>
          <p:cNvPr id="106" name="Google Shape;106;p2"/>
          <p:cNvSpPr txBox="1"/>
          <p:nvPr/>
        </p:nvSpPr>
        <p:spPr>
          <a:xfrm>
            <a:off x="2971800" y="3505200"/>
            <a:ext cx="7620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imes New Roman"/>
                <a:ea typeface="Times New Roman"/>
                <a:cs typeface="Times New Roman"/>
                <a:sym typeface="Times New Roman"/>
              </a:rPr>
              <a:t>Không dính da</a:t>
            </a:r>
            <a:endParaRPr b="1" sz="1400">
              <a:solidFill>
                <a:schemeClr val="dk1"/>
              </a:solidFill>
              <a:latin typeface="Times New Roman"/>
              <a:ea typeface="Times New Roman"/>
              <a:cs typeface="Times New Roman"/>
              <a:sym typeface="Times New Roman"/>
            </a:endParaRPr>
          </a:p>
        </p:txBody>
      </p:sp>
      <p:sp>
        <p:nvSpPr>
          <p:cNvPr id="107" name="Google Shape;107;p2"/>
          <p:cNvSpPr txBox="1"/>
          <p:nvPr/>
        </p:nvSpPr>
        <p:spPr>
          <a:xfrm>
            <a:off x="1676400" y="4648200"/>
            <a:ext cx="990600"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Tụ máu</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Bướu bã</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Lipoma da</a:t>
            </a:r>
            <a:endParaRPr b="1" sz="1200">
              <a:solidFill>
                <a:schemeClr val="dk1"/>
              </a:solidFill>
              <a:latin typeface="Times New Roman"/>
              <a:ea typeface="Times New Roman"/>
              <a:cs typeface="Times New Roman"/>
              <a:sym typeface="Times New Roman"/>
            </a:endParaRPr>
          </a:p>
        </p:txBody>
      </p:sp>
      <p:sp>
        <p:nvSpPr>
          <p:cNvPr id="108" name="Google Shape;108;p2"/>
          <p:cNvSpPr txBox="1"/>
          <p:nvPr/>
        </p:nvSpPr>
        <p:spPr>
          <a:xfrm>
            <a:off x="2743200" y="4495800"/>
            <a:ext cx="1371600" cy="101566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76200" lvl="0" marL="0" marR="0" rtl="0" algn="l">
              <a:spcBef>
                <a:spcPts val="0"/>
              </a:spcBef>
              <a:spcAft>
                <a:spcPts val="0"/>
              </a:spcAft>
              <a:buClr>
                <a:srgbClr val="C00000"/>
              </a:buClr>
              <a:buSzPts val="1200"/>
              <a:buFont typeface="Times New Roman"/>
              <a:buChar char="-"/>
            </a:pPr>
            <a:r>
              <a:rPr b="1" lang="en-US" sz="1200">
                <a:solidFill>
                  <a:srgbClr val="C00000"/>
                </a:solidFill>
                <a:latin typeface="Times New Roman"/>
                <a:ea typeface="Times New Roman"/>
                <a:cs typeface="Times New Roman"/>
                <a:sym typeface="Times New Roman"/>
              </a:rPr>
              <a:t>TV Nghẹt, Kẹt</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Hạch</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Lipoma lớp sâu</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Nang thừng tinh</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Tinh hoàn ẩn</a:t>
            </a:r>
            <a:endParaRPr sz="1200">
              <a:solidFill>
                <a:schemeClr val="dk1"/>
              </a:solidFill>
              <a:latin typeface="Calibri"/>
              <a:ea typeface="Calibri"/>
              <a:cs typeface="Calibri"/>
              <a:sym typeface="Calibri"/>
            </a:endParaRPr>
          </a:p>
        </p:txBody>
      </p:sp>
      <p:sp>
        <p:nvSpPr>
          <p:cNvPr id="109" name="Google Shape;109;p2"/>
          <p:cNvSpPr txBox="1"/>
          <p:nvPr/>
        </p:nvSpPr>
        <p:spPr>
          <a:xfrm>
            <a:off x="304800" y="4572000"/>
            <a:ext cx="1219200" cy="15696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Times New Roman"/>
                <a:ea typeface="Times New Roman"/>
                <a:cs typeface="Times New Roman"/>
                <a:sym typeface="Times New Roman"/>
              </a:rPr>
              <a:t>-</a:t>
            </a:r>
            <a:r>
              <a:rPr b="1" lang="en-US" sz="1200">
                <a:solidFill>
                  <a:srgbClr val="C00000"/>
                </a:solidFill>
                <a:latin typeface="Times New Roman"/>
                <a:ea typeface="Times New Roman"/>
                <a:cs typeface="Times New Roman"/>
                <a:sym typeface="Times New Roman"/>
              </a:rPr>
              <a:t>Gián tiếp</a:t>
            </a:r>
            <a:endParaRPr b="1" sz="12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200">
                <a:solidFill>
                  <a:srgbClr val="C00000"/>
                </a:solidFill>
                <a:latin typeface="Times New Roman"/>
                <a:ea typeface="Times New Roman"/>
                <a:cs typeface="Times New Roman"/>
                <a:sym typeface="Times New Roman"/>
              </a:rPr>
              <a:t>-Trực tiếp</a:t>
            </a:r>
            <a:endParaRPr b="1" sz="12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100">
                <a:solidFill>
                  <a:schemeClr val="dk1"/>
                </a:solidFill>
                <a:latin typeface="Times New Roman"/>
                <a:ea typeface="Times New Roman"/>
                <a:cs typeface="Times New Roman"/>
                <a:sym typeface="Times New Roman"/>
              </a:rPr>
              <a:t>(Chạm ngón, Ziemann)</a:t>
            </a:r>
            <a:endParaRPr/>
          </a:p>
          <a:p>
            <a:pPr indent="0" lvl="0" marL="0" marR="0" rtl="0" algn="l">
              <a:spcBef>
                <a:spcPts val="0"/>
              </a:spcBef>
              <a:spcAft>
                <a:spcPts val="0"/>
              </a:spcAft>
              <a:buNone/>
            </a:pPr>
            <a:r>
              <a:rPr b="1" lang="en-US" sz="1300">
                <a:solidFill>
                  <a:schemeClr val="dk1"/>
                </a:solidFill>
                <a:latin typeface="Times New Roman"/>
                <a:ea typeface="Times New Roman"/>
                <a:cs typeface="Times New Roman"/>
                <a:sym typeface="Times New Roman"/>
              </a:rPr>
              <a:t>Δ≠:</a:t>
            </a:r>
            <a:endParaRPr/>
          </a:p>
          <a:p>
            <a:pPr indent="-69850" lvl="0" marL="0" marR="0" rtl="0" algn="l">
              <a:spcBef>
                <a:spcPts val="0"/>
              </a:spcBef>
              <a:spcAft>
                <a:spcPts val="0"/>
              </a:spcAft>
              <a:buClr>
                <a:schemeClr val="dk1"/>
              </a:buClr>
              <a:buSzPts val="1100"/>
              <a:buFont typeface="Times New Roman"/>
              <a:buChar char="-"/>
            </a:pPr>
            <a:r>
              <a:rPr b="1" lang="en-US" sz="1100">
                <a:solidFill>
                  <a:schemeClr val="dk1"/>
                </a:solidFill>
                <a:latin typeface="Times New Roman"/>
                <a:ea typeface="Times New Roman"/>
                <a:cs typeface="Times New Roman"/>
                <a:sym typeface="Times New Roman"/>
              </a:rPr>
              <a:t>Varicocele</a:t>
            </a:r>
            <a:endParaRPr b="1" sz="1100">
              <a:solidFill>
                <a:schemeClr val="dk1"/>
              </a:solidFill>
              <a:latin typeface="Times New Roman"/>
              <a:ea typeface="Times New Roman"/>
              <a:cs typeface="Times New Roman"/>
              <a:sym typeface="Times New Roman"/>
            </a:endParaRPr>
          </a:p>
          <a:p>
            <a:pPr indent="-69850" lvl="0" marL="0" marR="0" rtl="0" algn="l">
              <a:spcBef>
                <a:spcPts val="0"/>
              </a:spcBef>
              <a:spcAft>
                <a:spcPts val="0"/>
              </a:spcAft>
              <a:buClr>
                <a:schemeClr val="dk1"/>
              </a:buClr>
              <a:buSzPts val="1100"/>
              <a:buFont typeface="Times New Roman"/>
              <a:buChar char="-"/>
            </a:pPr>
            <a:r>
              <a:rPr b="1" lang="en-US" sz="1100">
                <a:solidFill>
                  <a:schemeClr val="dk1"/>
                </a:solidFill>
                <a:latin typeface="Times New Roman"/>
                <a:ea typeface="Times New Roman"/>
                <a:cs typeface="Times New Roman"/>
                <a:sym typeface="Times New Roman"/>
              </a:rPr>
              <a:t>Communicating Hydrocele</a:t>
            </a:r>
            <a:endParaRPr b="1" sz="1100">
              <a:solidFill>
                <a:schemeClr val="dk1"/>
              </a:solidFill>
              <a:latin typeface="Times New Roman"/>
              <a:ea typeface="Times New Roman"/>
              <a:cs typeface="Times New Roman"/>
              <a:sym typeface="Times New Roman"/>
            </a:endParaRPr>
          </a:p>
        </p:txBody>
      </p:sp>
      <p:sp>
        <p:nvSpPr>
          <p:cNvPr id="110" name="Google Shape;110;p2"/>
          <p:cNvSpPr txBox="1"/>
          <p:nvPr/>
        </p:nvSpPr>
        <p:spPr>
          <a:xfrm>
            <a:off x="7696200" y="2362200"/>
            <a:ext cx="5334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00000"/>
                </a:solidFill>
                <a:latin typeface="Times New Roman"/>
                <a:ea typeface="Times New Roman"/>
                <a:cs typeface="Times New Roman"/>
                <a:sym typeface="Times New Roman"/>
              </a:rPr>
              <a:t>Ấn xẹp</a:t>
            </a:r>
            <a:endParaRPr b="1" sz="1400">
              <a:solidFill>
                <a:srgbClr val="C00000"/>
              </a:solidFill>
              <a:latin typeface="Times New Roman"/>
              <a:ea typeface="Times New Roman"/>
              <a:cs typeface="Times New Roman"/>
              <a:sym typeface="Times New Roman"/>
            </a:endParaRPr>
          </a:p>
        </p:txBody>
      </p:sp>
      <p:sp>
        <p:nvSpPr>
          <p:cNvPr id="111" name="Google Shape;111;p2"/>
          <p:cNvSpPr txBox="1"/>
          <p:nvPr/>
        </p:nvSpPr>
        <p:spPr>
          <a:xfrm>
            <a:off x="5181600" y="2362200"/>
            <a:ext cx="7620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Không xẹp</a:t>
            </a:r>
            <a:endParaRPr sz="1800">
              <a:solidFill>
                <a:schemeClr val="dk1"/>
              </a:solidFill>
              <a:latin typeface="Calibri"/>
              <a:ea typeface="Calibri"/>
              <a:cs typeface="Calibri"/>
              <a:sym typeface="Calibri"/>
            </a:endParaRPr>
          </a:p>
        </p:txBody>
      </p:sp>
      <p:sp>
        <p:nvSpPr>
          <p:cNvPr id="112" name="Google Shape;112;p2"/>
          <p:cNvSpPr txBox="1"/>
          <p:nvPr/>
        </p:nvSpPr>
        <p:spPr>
          <a:xfrm>
            <a:off x="7620000" y="3505200"/>
            <a:ext cx="685800"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00000"/>
                </a:solidFill>
                <a:latin typeface="Times New Roman"/>
                <a:ea typeface="Times New Roman"/>
                <a:cs typeface="Times New Roman"/>
                <a:sym typeface="Times New Roman"/>
              </a:rPr>
              <a:t>Thoát vị đùi</a:t>
            </a:r>
            <a:endParaRPr b="1" sz="1400">
              <a:solidFill>
                <a:srgbClr val="C00000"/>
              </a:solidFill>
              <a:latin typeface="Times New Roman"/>
              <a:ea typeface="Times New Roman"/>
              <a:cs typeface="Times New Roman"/>
              <a:sym typeface="Times New Roman"/>
            </a:endParaRPr>
          </a:p>
        </p:txBody>
      </p:sp>
      <p:cxnSp>
        <p:nvCxnSpPr>
          <p:cNvPr id="113" name="Google Shape;113;p2"/>
          <p:cNvCxnSpPr/>
          <p:nvPr/>
        </p:nvCxnSpPr>
        <p:spPr>
          <a:xfrm flipH="1">
            <a:off x="2209800" y="838200"/>
            <a:ext cx="1524000" cy="609600"/>
          </a:xfrm>
          <a:prstGeom prst="straightConnector1">
            <a:avLst/>
          </a:prstGeom>
          <a:noFill/>
          <a:ln cap="flat" cmpd="sng" w="9525">
            <a:solidFill>
              <a:schemeClr val="dk1"/>
            </a:solidFill>
            <a:prstDash val="solid"/>
            <a:round/>
            <a:headEnd len="sm" w="sm" type="none"/>
            <a:tailEnd len="med" w="med" type="stealth"/>
          </a:ln>
        </p:spPr>
      </p:cxnSp>
      <p:cxnSp>
        <p:nvCxnSpPr>
          <p:cNvPr id="114" name="Google Shape;114;p2"/>
          <p:cNvCxnSpPr/>
          <p:nvPr/>
        </p:nvCxnSpPr>
        <p:spPr>
          <a:xfrm>
            <a:off x="4876800" y="838200"/>
            <a:ext cx="1524000" cy="762000"/>
          </a:xfrm>
          <a:prstGeom prst="straightConnector1">
            <a:avLst/>
          </a:prstGeom>
          <a:noFill/>
          <a:ln cap="flat" cmpd="sng" w="9525">
            <a:solidFill>
              <a:schemeClr val="dk1"/>
            </a:solidFill>
            <a:prstDash val="solid"/>
            <a:round/>
            <a:headEnd len="sm" w="sm" type="none"/>
            <a:tailEnd len="med" w="med" type="stealth"/>
          </a:ln>
        </p:spPr>
      </p:cxnSp>
      <p:cxnSp>
        <p:nvCxnSpPr>
          <p:cNvPr id="115" name="Google Shape;115;p2"/>
          <p:cNvCxnSpPr/>
          <p:nvPr/>
        </p:nvCxnSpPr>
        <p:spPr>
          <a:xfrm flipH="1">
            <a:off x="990600" y="1905000"/>
            <a:ext cx="762000" cy="381000"/>
          </a:xfrm>
          <a:prstGeom prst="straightConnector1">
            <a:avLst/>
          </a:prstGeom>
          <a:noFill/>
          <a:ln cap="flat" cmpd="sng" w="9525">
            <a:solidFill>
              <a:schemeClr val="dk1"/>
            </a:solidFill>
            <a:prstDash val="solid"/>
            <a:round/>
            <a:headEnd len="sm" w="sm" type="none"/>
            <a:tailEnd len="med" w="med" type="stealth"/>
          </a:ln>
        </p:spPr>
      </p:cxnSp>
      <p:cxnSp>
        <p:nvCxnSpPr>
          <p:cNvPr id="116" name="Google Shape;116;p2"/>
          <p:cNvCxnSpPr/>
          <p:nvPr/>
        </p:nvCxnSpPr>
        <p:spPr>
          <a:xfrm>
            <a:off x="1981200" y="1905000"/>
            <a:ext cx="685800" cy="381000"/>
          </a:xfrm>
          <a:prstGeom prst="straightConnector1">
            <a:avLst/>
          </a:prstGeom>
          <a:noFill/>
          <a:ln cap="flat" cmpd="sng" w="9525">
            <a:solidFill>
              <a:schemeClr val="dk1"/>
            </a:solidFill>
            <a:prstDash val="solid"/>
            <a:round/>
            <a:headEnd len="sm" w="sm" type="none"/>
            <a:tailEnd len="med" w="med" type="stealth"/>
          </a:ln>
        </p:spPr>
      </p:cxnSp>
      <p:cxnSp>
        <p:nvCxnSpPr>
          <p:cNvPr id="117" name="Google Shape;117;p2"/>
          <p:cNvCxnSpPr/>
          <p:nvPr/>
        </p:nvCxnSpPr>
        <p:spPr>
          <a:xfrm rot="5400000">
            <a:off x="610394" y="3199606"/>
            <a:ext cx="457200" cy="1588"/>
          </a:xfrm>
          <a:prstGeom prst="straightConnector1">
            <a:avLst/>
          </a:prstGeom>
          <a:noFill/>
          <a:ln cap="flat" cmpd="sng" w="28575">
            <a:solidFill>
              <a:srgbClr val="C00000"/>
            </a:solidFill>
            <a:prstDash val="solid"/>
            <a:round/>
            <a:headEnd len="sm" w="sm" type="none"/>
            <a:tailEnd len="med" w="med" type="stealth"/>
          </a:ln>
        </p:spPr>
      </p:cxnSp>
      <p:cxnSp>
        <p:nvCxnSpPr>
          <p:cNvPr id="118" name="Google Shape;118;p2"/>
          <p:cNvCxnSpPr/>
          <p:nvPr/>
        </p:nvCxnSpPr>
        <p:spPr>
          <a:xfrm rot="5400000">
            <a:off x="610394" y="4266406"/>
            <a:ext cx="457200" cy="1588"/>
          </a:xfrm>
          <a:prstGeom prst="straightConnector1">
            <a:avLst/>
          </a:prstGeom>
          <a:noFill/>
          <a:ln cap="flat" cmpd="sng" w="9525">
            <a:solidFill>
              <a:schemeClr val="dk1"/>
            </a:solidFill>
            <a:prstDash val="solid"/>
            <a:round/>
            <a:headEnd len="sm" w="sm" type="none"/>
            <a:tailEnd len="med" w="med" type="stealth"/>
          </a:ln>
        </p:spPr>
      </p:cxnSp>
      <p:cxnSp>
        <p:nvCxnSpPr>
          <p:cNvPr id="119" name="Google Shape;119;p2"/>
          <p:cNvCxnSpPr>
            <a:stCxn id="103" idx="2"/>
          </p:cNvCxnSpPr>
          <p:nvPr/>
        </p:nvCxnSpPr>
        <p:spPr>
          <a:xfrm flipH="1">
            <a:off x="2209800" y="2885420"/>
            <a:ext cx="457200" cy="543600"/>
          </a:xfrm>
          <a:prstGeom prst="straightConnector1">
            <a:avLst/>
          </a:prstGeom>
          <a:noFill/>
          <a:ln cap="flat" cmpd="sng" w="9525">
            <a:solidFill>
              <a:schemeClr val="dk1"/>
            </a:solidFill>
            <a:prstDash val="solid"/>
            <a:round/>
            <a:headEnd len="sm" w="sm" type="none"/>
            <a:tailEnd len="med" w="med" type="stealth"/>
          </a:ln>
        </p:spPr>
      </p:cxnSp>
      <p:cxnSp>
        <p:nvCxnSpPr>
          <p:cNvPr id="120" name="Google Shape;120;p2"/>
          <p:cNvCxnSpPr>
            <a:stCxn id="103" idx="2"/>
          </p:cNvCxnSpPr>
          <p:nvPr/>
        </p:nvCxnSpPr>
        <p:spPr>
          <a:xfrm>
            <a:off x="2667000" y="2885420"/>
            <a:ext cx="533400" cy="543600"/>
          </a:xfrm>
          <a:prstGeom prst="straightConnector1">
            <a:avLst/>
          </a:prstGeom>
          <a:noFill/>
          <a:ln cap="flat" cmpd="sng" w="9525">
            <a:solidFill>
              <a:schemeClr val="dk1"/>
            </a:solidFill>
            <a:prstDash val="solid"/>
            <a:round/>
            <a:headEnd len="sm" w="sm" type="none"/>
            <a:tailEnd len="med" w="med" type="stealth"/>
          </a:ln>
        </p:spPr>
      </p:cxnSp>
      <p:cxnSp>
        <p:nvCxnSpPr>
          <p:cNvPr id="121" name="Google Shape;121;p2"/>
          <p:cNvCxnSpPr/>
          <p:nvPr/>
        </p:nvCxnSpPr>
        <p:spPr>
          <a:xfrm rot="5400000">
            <a:off x="1943100" y="4305300"/>
            <a:ext cx="381000" cy="1588"/>
          </a:xfrm>
          <a:prstGeom prst="straightConnector1">
            <a:avLst/>
          </a:prstGeom>
          <a:noFill/>
          <a:ln cap="flat" cmpd="sng" w="9525">
            <a:solidFill>
              <a:schemeClr val="dk1"/>
            </a:solidFill>
            <a:prstDash val="solid"/>
            <a:round/>
            <a:headEnd len="sm" w="sm" type="none"/>
            <a:tailEnd len="med" w="med" type="stealth"/>
          </a:ln>
        </p:spPr>
      </p:cxnSp>
      <p:cxnSp>
        <p:nvCxnSpPr>
          <p:cNvPr id="122" name="Google Shape;122;p2"/>
          <p:cNvCxnSpPr/>
          <p:nvPr/>
        </p:nvCxnSpPr>
        <p:spPr>
          <a:xfrm rot="5400000">
            <a:off x="3124200" y="4267200"/>
            <a:ext cx="457200" cy="1588"/>
          </a:xfrm>
          <a:prstGeom prst="straightConnector1">
            <a:avLst/>
          </a:prstGeom>
          <a:noFill/>
          <a:ln cap="flat" cmpd="sng" w="9525">
            <a:solidFill>
              <a:schemeClr val="dk1"/>
            </a:solidFill>
            <a:prstDash val="solid"/>
            <a:round/>
            <a:headEnd len="sm" w="sm" type="none"/>
            <a:tailEnd len="med" w="med" type="stealth"/>
          </a:ln>
        </p:spPr>
      </p:cxnSp>
      <p:cxnSp>
        <p:nvCxnSpPr>
          <p:cNvPr id="123" name="Google Shape;123;p2"/>
          <p:cNvCxnSpPr/>
          <p:nvPr/>
        </p:nvCxnSpPr>
        <p:spPr>
          <a:xfrm flipH="1">
            <a:off x="5715000" y="1981200"/>
            <a:ext cx="914400" cy="304800"/>
          </a:xfrm>
          <a:prstGeom prst="straightConnector1">
            <a:avLst/>
          </a:prstGeom>
          <a:noFill/>
          <a:ln cap="flat" cmpd="sng" w="9525">
            <a:solidFill>
              <a:schemeClr val="dk1"/>
            </a:solidFill>
            <a:prstDash val="solid"/>
            <a:round/>
            <a:headEnd len="sm" w="sm" type="none"/>
            <a:tailEnd len="med" w="med" type="stealth"/>
          </a:ln>
        </p:spPr>
      </p:cxnSp>
      <p:cxnSp>
        <p:nvCxnSpPr>
          <p:cNvPr id="124" name="Google Shape;124;p2"/>
          <p:cNvCxnSpPr/>
          <p:nvPr/>
        </p:nvCxnSpPr>
        <p:spPr>
          <a:xfrm>
            <a:off x="6858000" y="1981200"/>
            <a:ext cx="762000" cy="304800"/>
          </a:xfrm>
          <a:prstGeom prst="straightConnector1">
            <a:avLst/>
          </a:prstGeom>
          <a:noFill/>
          <a:ln cap="flat" cmpd="sng" w="9525">
            <a:solidFill>
              <a:schemeClr val="dk1"/>
            </a:solidFill>
            <a:prstDash val="solid"/>
            <a:round/>
            <a:headEnd len="sm" w="sm" type="none"/>
            <a:tailEnd len="med" w="med" type="stealth"/>
          </a:ln>
        </p:spPr>
      </p:cxnSp>
      <p:sp>
        <p:nvSpPr>
          <p:cNvPr id="125" name="Google Shape;125;p2"/>
          <p:cNvSpPr txBox="1"/>
          <p:nvPr/>
        </p:nvSpPr>
        <p:spPr>
          <a:xfrm>
            <a:off x="4648200" y="3581400"/>
            <a:ext cx="609600" cy="49244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Times New Roman"/>
                <a:ea typeface="Times New Roman"/>
                <a:cs typeface="Times New Roman"/>
                <a:sym typeface="Times New Roman"/>
              </a:rPr>
              <a:t>Dính da</a:t>
            </a:r>
            <a:endParaRPr sz="1300">
              <a:solidFill>
                <a:schemeClr val="dk1"/>
              </a:solidFill>
              <a:latin typeface="Calibri"/>
              <a:ea typeface="Calibri"/>
              <a:cs typeface="Calibri"/>
              <a:sym typeface="Calibri"/>
            </a:endParaRPr>
          </a:p>
        </p:txBody>
      </p:sp>
      <p:sp>
        <p:nvSpPr>
          <p:cNvPr id="126" name="Google Shape;126;p2"/>
          <p:cNvSpPr txBox="1"/>
          <p:nvPr/>
        </p:nvSpPr>
        <p:spPr>
          <a:xfrm>
            <a:off x="5943600" y="3581400"/>
            <a:ext cx="838200" cy="49244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Times New Roman"/>
                <a:ea typeface="Times New Roman"/>
                <a:cs typeface="Times New Roman"/>
                <a:sym typeface="Times New Roman"/>
              </a:rPr>
              <a:t>Không dính da</a:t>
            </a:r>
            <a:endParaRPr sz="1800">
              <a:solidFill>
                <a:schemeClr val="dk1"/>
              </a:solidFill>
              <a:latin typeface="Calibri"/>
              <a:ea typeface="Calibri"/>
              <a:cs typeface="Calibri"/>
              <a:sym typeface="Calibri"/>
            </a:endParaRPr>
          </a:p>
        </p:txBody>
      </p:sp>
      <p:sp>
        <p:nvSpPr>
          <p:cNvPr id="127" name="Google Shape;127;p2"/>
          <p:cNvSpPr txBox="1"/>
          <p:nvPr/>
        </p:nvSpPr>
        <p:spPr>
          <a:xfrm>
            <a:off x="4495800" y="4648200"/>
            <a:ext cx="990600"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Tụ máu</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Bướu bã</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Lipoma da</a:t>
            </a:r>
            <a:endParaRPr sz="1200">
              <a:solidFill>
                <a:schemeClr val="dk1"/>
              </a:solidFill>
              <a:latin typeface="Calibri"/>
              <a:ea typeface="Calibri"/>
              <a:cs typeface="Calibri"/>
              <a:sym typeface="Calibri"/>
            </a:endParaRPr>
          </a:p>
        </p:txBody>
      </p:sp>
      <p:sp>
        <p:nvSpPr>
          <p:cNvPr id="128" name="Google Shape;128;p2"/>
          <p:cNvSpPr txBox="1"/>
          <p:nvPr/>
        </p:nvSpPr>
        <p:spPr>
          <a:xfrm>
            <a:off x="5715000" y="4495800"/>
            <a:ext cx="1371600" cy="8309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 </a:t>
            </a:r>
            <a:r>
              <a:rPr b="1" lang="en-US" sz="1200">
                <a:solidFill>
                  <a:srgbClr val="C00000"/>
                </a:solidFill>
                <a:latin typeface="Times New Roman"/>
                <a:ea typeface="Times New Roman"/>
                <a:cs typeface="Times New Roman"/>
                <a:sym typeface="Times New Roman"/>
              </a:rPr>
              <a:t>TV Nghẹt, Kẹt</a:t>
            </a:r>
            <a:endParaRPr b="1" sz="1200">
              <a:solidFill>
                <a:srgbClr val="C00000"/>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Hạch</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Lipoma sâu</a:t>
            </a:r>
            <a:endParaRPr b="1" sz="1200">
              <a:solidFill>
                <a:schemeClr val="dk1"/>
              </a:solidFill>
              <a:latin typeface="Times New Roman"/>
              <a:ea typeface="Times New Roman"/>
              <a:cs typeface="Times New Roman"/>
              <a:sym typeface="Times New Roman"/>
            </a:endParaRPr>
          </a:p>
          <a:p>
            <a:pPr indent="-76200" lvl="0" marL="0" marR="0" rtl="0" algn="l">
              <a:spcBef>
                <a:spcPts val="0"/>
              </a:spcBef>
              <a:spcAft>
                <a:spcPts val="0"/>
              </a:spcAft>
              <a:buClr>
                <a:schemeClr val="dk1"/>
              </a:buClr>
              <a:buSzPts val="1200"/>
              <a:buFont typeface="Times New Roman"/>
              <a:buChar char="-"/>
            </a:pPr>
            <a:r>
              <a:rPr b="1" lang="en-US" sz="1200">
                <a:solidFill>
                  <a:schemeClr val="dk1"/>
                </a:solidFill>
                <a:latin typeface="Times New Roman"/>
                <a:ea typeface="Times New Roman"/>
                <a:cs typeface="Times New Roman"/>
                <a:sym typeface="Times New Roman"/>
              </a:rPr>
              <a:t>Phình ĐM đùi</a:t>
            </a:r>
            <a:endParaRPr sz="1800">
              <a:solidFill>
                <a:schemeClr val="dk1"/>
              </a:solidFill>
              <a:latin typeface="Calibri"/>
              <a:ea typeface="Calibri"/>
              <a:cs typeface="Calibri"/>
              <a:sym typeface="Calibri"/>
            </a:endParaRPr>
          </a:p>
        </p:txBody>
      </p:sp>
      <p:cxnSp>
        <p:nvCxnSpPr>
          <p:cNvPr id="129" name="Google Shape;129;p2"/>
          <p:cNvCxnSpPr>
            <a:stCxn id="111" idx="2"/>
          </p:cNvCxnSpPr>
          <p:nvPr/>
        </p:nvCxnSpPr>
        <p:spPr>
          <a:xfrm flipH="1">
            <a:off x="5029200" y="2885420"/>
            <a:ext cx="533400" cy="619800"/>
          </a:xfrm>
          <a:prstGeom prst="straightConnector1">
            <a:avLst/>
          </a:prstGeom>
          <a:noFill/>
          <a:ln cap="flat" cmpd="sng" w="9525">
            <a:solidFill>
              <a:schemeClr val="dk1"/>
            </a:solidFill>
            <a:prstDash val="solid"/>
            <a:round/>
            <a:headEnd len="sm" w="sm" type="none"/>
            <a:tailEnd len="med" w="med" type="stealth"/>
          </a:ln>
        </p:spPr>
      </p:cxnSp>
      <p:cxnSp>
        <p:nvCxnSpPr>
          <p:cNvPr id="130" name="Google Shape;130;p2"/>
          <p:cNvCxnSpPr>
            <a:stCxn id="111" idx="2"/>
          </p:cNvCxnSpPr>
          <p:nvPr/>
        </p:nvCxnSpPr>
        <p:spPr>
          <a:xfrm>
            <a:off x="5562600" y="2885420"/>
            <a:ext cx="533400" cy="543600"/>
          </a:xfrm>
          <a:prstGeom prst="straightConnector1">
            <a:avLst/>
          </a:prstGeom>
          <a:noFill/>
          <a:ln cap="flat" cmpd="sng" w="9525">
            <a:solidFill>
              <a:schemeClr val="dk1"/>
            </a:solidFill>
            <a:prstDash val="solid"/>
            <a:round/>
            <a:headEnd len="sm" w="sm" type="none"/>
            <a:tailEnd len="med" w="med" type="stealth"/>
          </a:ln>
        </p:spPr>
      </p:cxnSp>
      <p:cxnSp>
        <p:nvCxnSpPr>
          <p:cNvPr id="131" name="Google Shape;131;p2"/>
          <p:cNvCxnSpPr/>
          <p:nvPr/>
        </p:nvCxnSpPr>
        <p:spPr>
          <a:xfrm rot="5400000">
            <a:off x="7773194" y="3199606"/>
            <a:ext cx="457200" cy="1588"/>
          </a:xfrm>
          <a:prstGeom prst="straightConnector1">
            <a:avLst/>
          </a:prstGeom>
          <a:noFill/>
          <a:ln cap="flat" cmpd="sng" w="28575">
            <a:solidFill>
              <a:srgbClr val="C00000"/>
            </a:solidFill>
            <a:prstDash val="solid"/>
            <a:round/>
            <a:headEnd len="sm" w="sm" type="none"/>
            <a:tailEnd len="med" w="med" type="stealth"/>
          </a:ln>
        </p:spPr>
      </p:cxnSp>
      <p:cxnSp>
        <p:nvCxnSpPr>
          <p:cNvPr id="132" name="Google Shape;132;p2"/>
          <p:cNvCxnSpPr/>
          <p:nvPr/>
        </p:nvCxnSpPr>
        <p:spPr>
          <a:xfrm rot="5400000">
            <a:off x="4724400" y="4343400"/>
            <a:ext cx="457200" cy="1588"/>
          </a:xfrm>
          <a:prstGeom prst="straightConnector1">
            <a:avLst/>
          </a:prstGeom>
          <a:noFill/>
          <a:ln cap="flat" cmpd="sng" w="9525">
            <a:solidFill>
              <a:schemeClr val="dk1"/>
            </a:solidFill>
            <a:prstDash val="solid"/>
            <a:round/>
            <a:headEnd len="sm" w="sm" type="none"/>
            <a:tailEnd len="med" w="med" type="stealth"/>
          </a:ln>
        </p:spPr>
      </p:cxnSp>
      <p:cxnSp>
        <p:nvCxnSpPr>
          <p:cNvPr id="133" name="Google Shape;133;p2"/>
          <p:cNvCxnSpPr/>
          <p:nvPr/>
        </p:nvCxnSpPr>
        <p:spPr>
          <a:xfrm rot="5400000">
            <a:off x="6134894" y="4304506"/>
            <a:ext cx="381000" cy="1588"/>
          </a:xfrm>
          <a:prstGeom prst="straightConnector1">
            <a:avLst/>
          </a:prstGeom>
          <a:noFill/>
          <a:ln cap="flat" cmpd="sng" w="9525">
            <a:solidFill>
              <a:schemeClr val="dk1"/>
            </a:solidFill>
            <a:prstDash val="solid"/>
            <a:round/>
            <a:headEnd len="sm" w="sm" type="none"/>
            <a:tailEnd len="med" w="med" type="stealth"/>
          </a:ln>
        </p:spPr>
      </p:cxnSp>
      <p:sp>
        <p:nvSpPr>
          <p:cNvPr id="134" name="Google Shape;134;p2"/>
          <p:cNvSpPr txBox="1"/>
          <p:nvPr/>
        </p:nvSpPr>
        <p:spPr>
          <a:xfrm>
            <a:off x="4495800" y="990600"/>
            <a:ext cx="17526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Times New Roman"/>
                <a:ea typeface="Times New Roman"/>
                <a:cs typeface="Times New Roman"/>
                <a:sym typeface="Times New Roman"/>
              </a:rPr>
              <a:t>Dưới nếp háng</a:t>
            </a:r>
            <a:endParaRPr b="1" i="1" sz="1200">
              <a:solidFill>
                <a:schemeClr val="dk1"/>
              </a:solidFill>
              <a:latin typeface="Times New Roman"/>
              <a:ea typeface="Times New Roman"/>
              <a:cs typeface="Times New Roman"/>
              <a:sym typeface="Times New Roman"/>
            </a:endParaRPr>
          </a:p>
        </p:txBody>
      </p:sp>
      <p:sp>
        <p:nvSpPr>
          <p:cNvPr id="135" name="Google Shape;135;p2"/>
          <p:cNvSpPr txBox="1"/>
          <p:nvPr/>
        </p:nvSpPr>
        <p:spPr>
          <a:xfrm>
            <a:off x="2209800" y="990600"/>
            <a:ext cx="13716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Times New Roman"/>
                <a:ea typeface="Times New Roman"/>
                <a:cs typeface="Times New Roman"/>
                <a:sym typeface="Times New Roman"/>
              </a:rPr>
              <a:t>Trên nếp háng</a:t>
            </a:r>
            <a:endParaRPr b="1" i="1" sz="1200">
              <a:solidFill>
                <a:schemeClr val="dk1"/>
              </a:solidFill>
              <a:latin typeface="Times New Roman"/>
              <a:ea typeface="Times New Roman"/>
              <a:cs typeface="Times New Roman"/>
              <a:sym typeface="Times New Roman"/>
            </a:endParaRPr>
          </a:p>
        </p:txBody>
      </p:sp>
      <p:cxnSp>
        <p:nvCxnSpPr>
          <p:cNvPr id="136" name="Google Shape;136;p2"/>
          <p:cNvCxnSpPr/>
          <p:nvPr/>
        </p:nvCxnSpPr>
        <p:spPr>
          <a:xfrm rot="5400000">
            <a:off x="7810500" y="4305300"/>
            <a:ext cx="381000" cy="1588"/>
          </a:xfrm>
          <a:prstGeom prst="straightConnector1">
            <a:avLst/>
          </a:prstGeom>
          <a:noFill/>
          <a:ln cap="flat" cmpd="sng" w="9525">
            <a:solidFill>
              <a:schemeClr val="dk1"/>
            </a:solidFill>
            <a:prstDash val="solid"/>
            <a:round/>
            <a:headEnd len="sm" w="sm" type="none"/>
            <a:tailEnd len="med" w="med" type="stealth"/>
          </a:ln>
        </p:spPr>
      </p:cxnSp>
      <p:sp>
        <p:nvSpPr>
          <p:cNvPr id="137" name="Google Shape;137;p2"/>
          <p:cNvSpPr txBox="1"/>
          <p:nvPr/>
        </p:nvSpPr>
        <p:spPr>
          <a:xfrm>
            <a:off x="7620000" y="4572000"/>
            <a:ext cx="762000" cy="8309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Δ≠: Dãn TM hiển</a:t>
            </a:r>
            <a:endParaRPr b="1" sz="1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100">
                <a:solidFill>
                  <a:schemeClr val="dk1"/>
                </a:solidFill>
                <a:latin typeface="Times New Roman"/>
                <a:ea typeface="Times New Roman"/>
                <a:cs typeface="Times New Roman"/>
                <a:sym typeface="Times New Roman"/>
              </a:rPr>
              <a:t>(Rung miu)</a:t>
            </a:r>
            <a:endParaRPr/>
          </a:p>
        </p:txBody>
      </p:sp>
      <p:sp>
        <p:nvSpPr>
          <p:cNvPr id="138" name="Google Shape;138;p2"/>
          <p:cNvSpPr txBox="1"/>
          <p:nvPr/>
        </p:nvSpPr>
        <p:spPr>
          <a:xfrm>
            <a:off x="3581400" y="6172200"/>
            <a:ext cx="1752600" cy="49244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00000"/>
                </a:solidFill>
                <a:latin typeface="Times New Roman"/>
                <a:ea typeface="Times New Roman"/>
                <a:cs typeface="Times New Roman"/>
                <a:sym typeface="Times New Roman"/>
              </a:rPr>
              <a:t>Siêu âm</a:t>
            </a:r>
            <a:r>
              <a:rPr b="1" lang="en-US" sz="1200">
                <a:solidFill>
                  <a:schemeClr val="dk1"/>
                </a:solidFill>
                <a:latin typeface="Times New Roman"/>
                <a:ea typeface="Times New Roman"/>
                <a:cs typeface="Times New Roman"/>
                <a:sym typeface="Times New Roman"/>
              </a:rPr>
              <a:t>(thường, Doppler), </a:t>
            </a:r>
            <a:r>
              <a:rPr b="1" lang="en-US" sz="1200">
                <a:solidFill>
                  <a:srgbClr val="C00000"/>
                </a:solidFill>
                <a:latin typeface="Times New Roman"/>
                <a:ea typeface="Times New Roman"/>
                <a:cs typeface="Times New Roman"/>
                <a:sym typeface="Times New Roman"/>
              </a:rPr>
              <a:t>CT, MRI</a:t>
            </a:r>
            <a:endParaRPr b="1" sz="1200">
              <a:solidFill>
                <a:srgbClr val="C00000"/>
              </a:solidFill>
              <a:latin typeface="Times New Roman"/>
              <a:ea typeface="Times New Roman"/>
              <a:cs typeface="Times New Roman"/>
              <a:sym typeface="Times New Roman"/>
            </a:endParaRPr>
          </a:p>
        </p:txBody>
      </p:sp>
      <p:cxnSp>
        <p:nvCxnSpPr>
          <p:cNvPr id="139" name="Google Shape;139;p2"/>
          <p:cNvCxnSpPr/>
          <p:nvPr/>
        </p:nvCxnSpPr>
        <p:spPr>
          <a:xfrm flipH="1">
            <a:off x="5486400" y="5562600"/>
            <a:ext cx="2209800" cy="685800"/>
          </a:xfrm>
          <a:prstGeom prst="straightConnector1">
            <a:avLst/>
          </a:prstGeom>
          <a:noFill/>
          <a:ln cap="flat" cmpd="sng" w="9525">
            <a:solidFill>
              <a:schemeClr val="dk1"/>
            </a:solidFill>
            <a:prstDash val="solid"/>
            <a:round/>
            <a:headEnd len="sm" w="sm" type="none"/>
            <a:tailEnd len="med" w="med" type="stealth"/>
          </a:ln>
        </p:spPr>
      </p:cxnSp>
      <p:cxnSp>
        <p:nvCxnSpPr>
          <p:cNvPr id="140" name="Google Shape;140;p2"/>
          <p:cNvCxnSpPr/>
          <p:nvPr/>
        </p:nvCxnSpPr>
        <p:spPr>
          <a:xfrm flipH="1" rot="-5400000">
            <a:off x="3733800" y="5562600"/>
            <a:ext cx="609600" cy="609600"/>
          </a:xfrm>
          <a:prstGeom prst="straightConnector1">
            <a:avLst/>
          </a:prstGeom>
          <a:noFill/>
          <a:ln cap="flat" cmpd="sng" w="9525">
            <a:solidFill>
              <a:schemeClr val="dk1"/>
            </a:solidFill>
            <a:prstDash val="solid"/>
            <a:round/>
            <a:headEnd len="sm" w="sm" type="none"/>
            <a:tailEnd len="med" w="med" type="stealth"/>
          </a:ln>
        </p:spPr>
      </p:cxnSp>
      <p:cxnSp>
        <p:nvCxnSpPr>
          <p:cNvPr id="141" name="Google Shape;141;p2"/>
          <p:cNvCxnSpPr/>
          <p:nvPr/>
        </p:nvCxnSpPr>
        <p:spPr>
          <a:xfrm rot="5400000">
            <a:off x="4914900" y="5372100"/>
            <a:ext cx="838200" cy="609600"/>
          </a:xfrm>
          <a:prstGeom prst="straightConnector1">
            <a:avLst/>
          </a:prstGeom>
          <a:noFill/>
          <a:ln cap="flat" cmpd="sng" w="9525">
            <a:solidFill>
              <a:schemeClr val="dk1"/>
            </a:solidFill>
            <a:prstDash val="solid"/>
            <a:round/>
            <a:headEnd len="sm" w="sm" type="none"/>
            <a:tailEnd len="med" w="med" type="stealth"/>
          </a:ln>
        </p:spPr>
      </p:cxnSp>
      <p:cxnSp>
        <p:nvCxnSpPr>
          <p:cNvPr id="142" name="Google Shape;142;p2"/>
          <p:cNvCxnSpPr/>
          <p:nvPr/>
        </p:nvCxnSpPr>
        <p:spPr>
          <a:xfrm>
            <a:off x="1524000" y="5791200"/>
            <a:ext cx="1905000" cy="457200"/>
          </a:xfrm>
          <a:prstGeom prst="straightConnector1">
            <a:avLst/>
          </a:prstGeom>
          <a:noFill/>
          <a:ln cap="flat" cmpd="sng" w="9525">
            <a:solidFill>
              <a:schemeClr val="dk1"/>
            </a:solidFill>
            <a:prstDash val="solid"/>
            <a:round/>
            <a:headEnd len="sm" w="sm" type="none"/>
            <a:tailEnd len="med" w="med" type="stealth"/>
          </a:ln>
        </p:spPr>
      </p:cxnSp>
      <p:cxnSp>
        <p:nvCxnSpPr>
          <p:cNvPr id="143" name="Google Shape;143;p2"/>
          <p:cNvCxnSpPr/>
          <p:nvPr/>
        </p:nvCxnSpPr>
        <p:spPr>
          <a:xfrm>
            <a:off x="2209800" y="5334000"/>
            <a:ext cx="1371600" cy="685800"/>
          </a:xfrm>
          <a:prstGeom prst="straightConnector1">
            <a:avLst/>
          </a:prstGeom>
          <a:noFill/>
          <a:ln cap="flat" cmpd="sng" w="9525">
            <a:solidFill>
              <a:schemeClr val="dk1"/>
            </a:solidFill>
            <a:prstDash val="solid"/>
            <a:round/>
            <a:headEnd len="sm" w="sm" type="none"/>
            <a:tailEnd len="med" w="med" type="stealth"/>
          </a:ln>
        </p:spPr>
      </p:cxnSp>
      <p:cxnSp>
        <p:nvCxnSpPr>
          <p:cNvPr id="144" name="Google Shape;144;p2"/>
          <p:cNvCxnSpPr/>
          <p:nvPr/>
        </p:nvCxnSpPr>
        <p:spPr>
          <a:xfrm rot="5400000">
            <a:off x="4457700" y="5600700"/>
            <a:ext cx="685800" cy="152400"/>
          </a:xfrm>
          <a:prstGeom prst="straightConnector1">
            <a:avLst/>
          </a:prstGeom>
          <a:noFill/>
          <a:ln cap="flat" cmpd="sng" w="9525">
            <a:solidFill>
              <a:schemeClr val="dk1"/>
            </a:solidFill>
            <a:prstDash val="solid"/>
            <a:round/>
            <a:headEnd len="sm" w="sm" type="none"/>
            <a:tailEnd len="med" w="med" type="stealth"/>
          </a:ln>
        </p:spPr>
      </p:cxnSp>
      <p:sp>
        <p:nvSpPr>
          <p:cNvPr id="145" name="Google Shape;145;p2"/>
          <p:cNvSpPr txBox="1"/>
          <p:nvPr/>
        </p:nvSpPr>
        <p:spPr>
          <a:xfrm>
            <a:off x="5715000" y="4191000"/>
            <a:ext cx="12954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100">
                <a:solidFill>
                  <a:schemeClr val="dk1"/>
                </a:solidFill>
                <a:latin typeface="Times New Roman"/>
                <a:ea typeface="Times New Roman"/>
                <a:cs typeface="Times New Roman"/>
                <a:sym typeface="Times New Roman"/>
              </a:rPr>
              <a:t>Tiền sử, bệnh sử</a:t>
            </a:r>
            <a:endParaRPr b="1" i="1" sz="1100">
              <a:solidFill>
                <a:schemeClr val="dk1"/>
              </a:solidFill>
              <a:latin typeface="Times New Roman"/>
              <a:ea typeface="Times New Roman"/>
              <a:cs typeface="Times New Roman"/>
              <a:sym typeface="Times New Roman"/>
            </a:endParaRPr>
          </a:p>
        </p:txBody>
      </p:sp>
      <p:sp>
        <p:nvSpPr>
          <p:cNvPr id="146" name="Google Shape;146;p2"/>
          <p:cNvSpPr txBox="1"/>
          <p:nvPr/>
        </p:nvSpPr>
        <p:spPr>
          <a:xfrm>
            <a:off x="228600" y="4191000"/>
            <a:ext cx="129540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100">
                <a:solidFill>
                  <a:schemeClr val="dk1"/>
                </a:solidFill>
                <a:latin typeface="Times New Roman"/>
                <a:ea typeface="Times New Roman"/>
                <a:cs typeface="Times New Roman"/>
                <a:sym typeface="Times New Roman"/>
              </a:rPr>
              <a:t>Tiền sử, bệnh sử</a:t>
            </a:r>
            <a:endParaRPr b="1" i="1" sz="11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47" name="Google Shape;147;p2"/>
          <p:cNvSpPr txBox="1"/>
          <p:nvPr/>
        </p:nvSpPr>
        <p:spPr>
          <a:xfrm>
            <a:off x="2819400" y="4191000"/>
            <a:ext cx="137160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100">
                <a:solidFill>
                  <a:schemeClr val="dk1"/>
                </a:solidFill>
                <a:latin typeface="Times New Roman"/>
                <a:ea typeface="Times New Roman"/>
                <a:cs typeface="Times New Roman"/>
                <a:sym typeface="Times New Roman"/>
              </a:rPr>
              <a:t>Tiền sử, bệnh sử</a:t>
            </a:r>
            <a:endParaRPr b="1" i="1" sz="11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2" name="Google Shape;302;p20"/>
          <p:cNvPicPr preferRelativeResize="0"/>
          <p:nvPr/>
        </p:nvPicPr>
        <p:blipFill rotWithShape="1">
          <a:blip r:embed="rId3">
            <a:alphaModFix/>
          </a:blip>
          <a:srcRect b="0" l="0" r="0" t="0"/>
          <a:stretch/>
        </p:blipFill>
        <p:spPr>
          <a:xfrm>
            <a:off x="457200" y="2895600"/>
            <a:ext cx="4371600" cy="3065999"/>
          </a:xfrm>
          <a:prstGeom prst="rect">
            <a:avLst/>
          </a:prstGeom>
          <a:noFill/>
          <a:ln>
            <a:noFill/>
          </a:ln>
        </p:spPr>
      </p:pic>
      <p:pic>
        <p:nvPicPr>
          <p:cNvPr descr="siêu âm bẹn bìu - benhhhocnam.com" id="303" name="Google Shape;303;p20"/>
          <p:cNvPicPr preferRelativeResize="0"/>
          <p:nvPr/>
        </p:nvPicPr>
        <p:blipFill rotWithShape="1">
          <a:blip r:embed="rId4">
            <a:alphaModFix/>
          </a:blip>
          <a:srcRect b="0" l="0" r="0" t="0"/>
          <a:stretch/>
        </p:blipFill>
        <p:spPr>
          <a:xfrm>
            <a:off x="4953000" y="2895600"/>
            <a:ext cx="3542400" cy="3055199"/>
          </a:xfrm>
          <a:prstGeom prst="rect">
            <a:avLst/>
          </a:prstGeom>
          <a:noFill/>
          <a:ln>
            <a:noFill/>
          </a:ln>
        </p:spPr>
      </p:pic>
      <p:sp>
        <p:nvSpPr>
          <p:cNvPr id="304" name="Google Shape;304;p20"/>
          <p:cNvSpPr/>
          <p:nvPr/>
        </p:nvSpPr>
        <p:spPr>
          <a:xfrm>
            <a:off x="1600200" y="1752600"/>
            <a:ext cx="594360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lang="en-US" sz="2000">
                <a:solidFill>
                  <a:schemeClr val="dk1"/>
                </a:solidFill>
                <a:latin typeface="Times New Roman"/>
                <a:ea typeface="Times New Roman"/>
                <a:cs typeface="Times New Roman"/>
                <a:sym typeface="Times New Roman"/>
              </a:rPr>
              <a:t>Có thể phân biệt được một khối ở vùng bẹn, có thể đánh giá được khối đó là abcess hay là một khối thoát vị.</a:t>
            </a:r>
            <a:endParaRPr sz="2000">
              <a:solidFill>
                <a:schemeClr val="dk1"/>
              </a:solidFill>
              <a:latin typeface="Times New Roman"/>
              <a:ea typeface="Times New Roman"/>
              <a:cs typeface="Times New Roman"/>
              <a:sym typeface="Times New Roman"/>
            </a:endParaRPr>
          </a:p>
        </p:txBody>
      </p:sp>
      <p:sp>
        <p:nvSpPr>
          <p:cNvPr id="305" name="Google Shape;305;p20"/>
          <p:cNvSpPr txBox="1"/>
          <p:nvPr/>
        </p:nvSpPr>
        <p:spPr>
          <a:xfrm>
            <a:off x="3200400" y="838200"/>
            <a:ext cx="2286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A. SIÊU ÂM</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1" name="Google Shape;311;p21"/>
          <p:cNvPicPr preferRelativeResize="0"/>
          <p:nvPr/>
        </p:nvPicPr>
        <p:blipFill rotWithShape="1">
          <a:blip r:embed="rId3">
            <a:alphaModFix/>
          </a:blip>
          <a:srcRect b="0" l="0" r="0" t="0"/>
          <a:stretch/>
        </p:blipFill>
        <p:spPr>
          <a:xfrm>
            <a:off x="1066800" y="1023957"/>
            <a:ext cx="7162800" cy="5118357"/>
          </a:xfrm>
          <a:prstGeom prst="rect">
            <a:avLst/>
          </a:prstGeom>
          <a:noFill/>
          <a:ln cap="flat" cmpd="sng" w="9525">
            <a:solidFill>
              <a:schemeClr val="accent1"/>
            </a:solidFill>
            <a:prstDash val="solid"/>
            <a:miter lim="800000"/>
            <a:headEnd len="sm" w="sm" type="none"/>
            <a:tailEnd len="sm" w="sm" type="none"/>
          </a:ln>
        </p:spPr>
      </p:pic>
      <p:sp>
        <p:nvSpPr>
          <p:cNvPr id="312" name="Google Shape;312;p21"/>
          <p:cNvSpPr txBox="1"/>
          <p:nvPr/>
        </p:nvSpPr>
        <p:spPr>
          <a:xfrm>
            <a:off x="2819400" y="228600"/>
            <a:ext cx="38862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B. Chụp cắt lớp vi tính (CT)</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22"/>
          <p:cNvPicPr preferRelativeResize="0"/>
          <p:nvPr/>
        </p:nvPicPr>
        <p:blipFill rotWithShape="1">
          <a:blip r:embed="rId3">
            <a:alphaModFix/>
          </a:blip>
          <a:srcRect b="0" l="0" r="0" t="0"/>
          <a:stretch/>
        </p:blipFill>
        <p:spPr>
          <a:xfrm>
            <a:off x="1447800" y="254608"/>
            <a:ext cx="6172200" cy="6603392"/>
          </a:xfrm>
          <a:prstGeom prst="rect">
            <a:avLst/>
          </a:prstGeom>
          <a:noFill/>
          <a:ln>
            <a:noFill/>
          </a:ln>
        </p:spPr>
      </p:pic>
      <p:sp>
        <p:nvSpPr>
          <p:cNvPr id="318" name="Google Shape;31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3"/>
          <p:cNvPicPr preferRelativeResize="0"/>
          <p:nvPr/>
        </p:nvPicPr>
        <p:blipFill rotWithShape="1">
          <a:blip r:embed="rId3">
            <a:alphaModFix/>
          </a:blip>
          <a:srcRect b="0" l="0" r="0" t="0"/>
          <a:stretch/>
        </p:blipFill>
        <p:spPr>
          <a:xfrm>
            <a:off x="1447800" y="254608"/>
            <a:ext cx="6172200" cy="6603392"/>
          </a:xfrm>
          <a:prstGeom prst="rect">
            <a:avLst/>
          </a:prstGeom>
          <a:noFill/>
          <a:ln>
            <a:noFill/>
          </a:ln>
        </p:spPr>
      </p:pic>
      <p:sp>
        <p:nvSpPr>
          <p:cNvPr id="324" name="Google Shape;32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4"/>
          <p:cNvPicPr preferRelativeResize="0"/>
          <p:nvPr/>
        </p:nvPicPr>
        <p:blipFill rotWithShape="1">
          <a:blip r:embed="rId3">
            <a:alphaModFix/>
          </a:blip>
          <a:srcRect b="0" l="0" r="0" t="0"/>
          <a:stretch/>
        </p:blipFill>
        <p:spPr>
          <a:xfrm>
            <a:off x="183342" y="762000"/>
            <a:ext cx="8788249" cy="5562600"/>
          </a:xfrm>
          <a:prstGeom prst="rect">
            <a:avLst/>
          </a:prstGeom>
          <a:noFill/>
          <a:ln>
            <a:noFill/>
          </a:ln>
        </p:spPr>
      </p:pic>
      <p:sp>
        <p:nvSpPr>
          <p:cNvPr id="330" name="Google Shape;33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25"/>
          <p:cNvPicPr preferRelativeResize="0"/>
          <p:nvPr/>
        </p:nvPicPr>
        <p:blipFill rotWithShape="1">
          <a:blip r:embed="rId3">
            <a:alphaModFix/>
          </a:blip>
          <a:srcRect b="0" l="0" r="0" t="0"/>
          <a:stretch/>
        </p:blipFill>
        <p:spPr>
          <a:xfrm>
            <a:off x="1371599" y="152400"/>
            <a:ext cx="6679957" cy="6705600"/>
          </a:xfrm>
          <a:prstGeom prst="rect">
            <a:avLst/>
          </a:prstGeom>
          <a:noFill/>
          <a:ln>
            <a:noFill/>
          </a:ln>
        </p:spPr>
      </p:pic>
      <p:sp>
        <p:nvSpPr>
          <p:cNvPr id="336" name="Google Shape;33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6"/>
          <p:cNvPicPr preferRelativeResize="0"/>
          <p:nvPr/>
        </p:nvPicPr>
        <p:blipFill rotWithShape="1">
          <a:blip r:embed="rId3">
            <a:alphaModFix/>
          </a:blip>
          <a:srcRect b="0" l="0" r="0" t="0"/>
          <a:stretch/>
        </p:blipFill>
        <p:spPr>
          <a:xfrm>
            <a:off x="2131675" y="0"/>
            <a:ext cx="4553653" cy="6858000"/>
          </a:xfrm>
          <a:prstGeom prst="rect">
            <a:avLst/>
          </a:prstGeom>
          <a:noFill/>
          <a:ln>
            <a:noFill/>
          </a:ln>
        </p:spPr>
      </p:pic>
      <p:sp>
        <p:nvSpPr>
          <p:cNvPr id="342" name="Google Shape;34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7"/>
          <p:cNvPicPr preferRelativeResize="0"/>
          <p:nvPr>
            <p:ph idx="4294967295" type="body"/>
          </p:nvPr>
        </p:nvPicPr>
        <p:blipFill rotWithShape="1">
          <a:blip r:embed="rId3">
            <a:alphaModFix/>
          </a:blip>
          <a:srcRect b="0" l="0" r="0" t="0"/>
          <a:stretch/>
        </p:blipFill>
        <p:spPr>
          <a:xfrm>
            <a:off x="304800" y="1207884"/>
            <a:ext cx="8583100" cy="5650116"/>
          </a:xfrm>
          <a:prstGeom prst="rect">
            <a:avLst/>
          </a:prstGeom>
          <a:noFill/>
          <a:ln>
            <a:noFill/>
          </a:ln>
        </p:spPr>
      </p:pic>
      <p:sp>
        <p:nvSpPr>
          <p:cNvPr id="349" name="Google Shape;34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50" name="Google Shape;350;p27"/>
          <p:cNvSpPr txBox="1"/>
          <p:nvPr/>
        </p:nvSpPr>
        <p:spPr>
          <a:xfrm>
            <a:off x="2362200" y="381000"/>
            <a:ext cx="457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3. Cộng hưởng từ (MRI)</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6" name="Google Shape;356;p28"/>
          <p:cNvPicPr preferRelativeResize="0"/>
          <p:nvPr/>
        </p:nvPicPr>
        <p:blipFill rotWithShape="1">
          <a:blip r:embed="rId3">
            <a:alphaModFix/>
          </a:blip>
          <a:srcRect b="0" l="0" r="0" t="0"/>
          <a:stretch/>
        </p:blipFill>
        <p:spPr>
          <a:xfrm>
            <a:off x="1447800" y="2133600"/>
            <a:ext cx="6248400" cy="4512900"/>
          </a:xfrm>
          <a:prstGeom prst="rect">
            <a:avLst/>
          </a:prstGeom>
          <a:noFill/>
          <a:ln>
            <a:noFill/>
          </a:ln>
        </p:spPr>
      </p:pic>
      <p:sp>
        <p:nvSpPr>
          <p:cNvPr id="357" name="Google Shape;357;p28"/>
          <p:cNvSpPr/>
          <p:nvPr/>
        </p:nvSpPr>
        <p:spPr>
          <a:xfrm>
            <a:off x="1066800" y="914400"/>
            <a:ext cx="6858000" cy="116955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Bơm chất cản quang vào ổ bụng </a:t>
            </a:r>
            <a:endParaRPr/>
          </a:p>
          <a:p>
            <a:pPr indent="-342900" lvl="0" marL="342900" marR="0" rtl="0" algn="l">
              <a:spcBef>
                <a:spcPts val="64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Cho bệnh nhân nằm sấp và ép bụng</a:t>
            </a:r>
            <a:endParaRPr sz="20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Có thể thấy thuốc cản quang chảy vào túi thoát vị</a:t>
            </a:r>
            <a:endParaRPr sz="2000">
              <a:solidFill>
                <a:schemeClr val="dk1"/>
              </a:solidFill>
              <a:latin typeface="Calibri"/>
              <a:ea typeface="Calibri"/>
              <a:cs typeface="Calibri"/>
              <a:sym typeface="Calibri"/>
            </a:endParaRPr>
          </a:p>
        </p:txBody>
      </p:sp>
      <p:sp>
        <p:nvSpPr>
          <p:cNvPr id="358" name="Google Shape;358;p28"/>
          <p:cNvSpPr txBox="1"/>
          <p:nvPr/>
        </p:nvSpPr>
        <p:spPr>
          <a:xfrm>
            <a:off x="3352800" y="381000"/>
            <a:ext cx="2438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 Herniography</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9"/>
          <p:cNvSpPr txBox="1"/>
          <p:nvPr>
            <p:ph type="title"/>
          </p:nvPr>
        </p:nvSpPr>
        <p:spPr>
          <a:xfrm>
            <a:off x="1981200" y="304800"/>
            <a:ext cx="4919075" cy="10832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Times New Roman"/>
              <a:buNone/>
            </a:pPr>
            <a:r>
              <a:rPr b="1" i="0" lang="en-US" sz="2800" u="none" cap="none" strike="noStrike">
                <a:solidFill>
                  <a:schemeClr val="dk1"/>
                </a:solidFill>
                <a:latin typeface="Times New Roman"/>
                <a:ea typeface="Times New Roman"/>
                <a:cs typeface="Times New Roman"/>
                <a:sym typeface="Times New Roman"/>
              </a:rPr>
              <a:t>Thăm khám cơ quan khác</a:t>
            </a:r>
            <a:endParaRPr b="1" i="0" sz="2800" u="none" cap="none" strike="noStrike">
              <a:solidFill>
                <a:schemeClr val="dk1"/>
              </a:solidFill>
              <a:latin typeface="Times New Roman"/>
              <a:ea typeface="Times New Roman"/>
              <a:cs typeface="Times New Roman"/>
              <a:sym typeface="Times New Roman"/>
            </a:endParaRPr>
          </a:p>
        </p:txBody>
      </p:sp>
      <p:sp>
        <p:nvSpPr>
          <p:cNvPr id="365" name="Google Shape;365;p29"/>
          <p:cNvSpPr txBox="1"/>
          <p:nvPr>
            <p:ph idx="4294967295" type="body"/>
          </p:nvPr>
        </p:nvSpPr>
        <p:spPr>
          <a:xfrm>
            <a:off x="243425" y="1676400"/>
            <a:ext cx="4023775"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Mục đích: </a:t>
            </a:r>
            <a:r>
              <a:rPr b="1" i="0" lang="en-US" sz="2000" u="none" cap="none" strike="noStrike">
                <a:solidFill>
                  <a:schemeClr val="dk1"/>
                </a:solidFill>
                <a:latin typeface="Times New Roman"/>
                <a:ea typeface="Times New Roman"/>
                <a:cs typeface="Times New Roman"/>
                <a:sym typeface="Times New Roman"/>
              </a:rPr>
              <a:t>tìm yếu tố thuận lợi và chẩn đoán phân biệt</a:t>
            </a:r>
            <a:endParaRPr b="1" i="0" sz="2000" u="none" cap="none" strike="noStrike">
              <a:solidFill>
                <a:schemeClr val="dk1"/>
              </a:solidFill>
              <a:latin typeface="Times New Roman"/>
              <a:ea typeface="Times New Roman"/>
              <a:cs typeface="Times New Roman"/>
              <a:sym typeface="Times New Roman"/>
            </a:endParaRPr>
          </a:p>
          <a:p>
            <a:pPr indent="-339090" lvl="1" marL="742950" marR="0" rtl="0" algn="l">
              <a:lnSpc>
                <a:spcPct val="80000"/>
              </a:lnSpc>
              <a:spcBef>
                <a:spcPts val="392"/>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Thăm khám trực tràng và tiền liệt tuyến</a:t>
            </a:r>
            <a:endParaRPr b="0" i="0" sz="2000" u="none" cap="none" strike="noStrike">
              <a:solidFill>
                <a:schemeClr val="dk1"/>
              </a:solidFill>
              <a:latin typeface="Times New Roman"/>
              <a:ea typeface="Times New Roman"/>
              <a:cs typeface="Times New Roman"/>
              <a:sym typeface="Times New Roman"/>
            </a:endParaRPr>
          </a:p>
          <a:p>
            <a:pPr indent="-339090" lvl="1" marL="742950" marR="0" rtl="0" algn="l">
              <a:lnSpc>
                <a:spcPct val="80000"/>
              </a:lnSpc>
              <a:spcBef>
                <a:spcPts val="392"/>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Khám bụng để phát hiện xơ gan, báng bụng</a:t>
            </a:r>
            <a:endParaRPr b="0" i="0" sz="2000" u="none" cap="none" strike="noStrike">
              <a:solidFill>
                <a:schemeClr val="dk1"/>
              </a:solidFill>
              <a:latin typeface="Times New Roman"/>
              <a:ea typeface="Times New Roman"/>
              <a:cs typeface="Times New Roman"/>
              <a:sym typeface="Times New Roman"/>
            </a:endParaRPr>
          </a:p>
          <a:p>
            <a:pPr indent="-339090" lvl="1" marL="742950" marR="0" rtl="0" algn="l">
              <a:lnSpc>
                <a:spcPct val="80000"/>
              </a:lnSpc>
              <a:spcBef>
                <a:spcPts val="392"/>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Khai thác  tiền căn hút thuốc, khám phổi để phát hiện bệnh lý hô hấp mãn tính : COPD...</a:t>
            </a:r>
            <a:endParaRPr/>
          </a:p>
          <a:p>
            <a:pPr indent="-339090" lvl="1" marL="742950" marR="0" rtl="0" algn="l">
              <a:lnSpc>
                <a:spcPct val="80000"/>
              </a:lnSpc>
              <a:spcBef>
                <a:spcPts val="392"/>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Nghề nghiệp: lao động nặng, vận động viên…</a:t>
            </a:r>
            <a:endParaRPr/>
          </a:p>
          <a:p>
            <a:pPr indent="-339090" lvl="1" marL="742950" marR="0" rtl="0" algn="l">
              <a:lnSpc>
                <a:spcPct val="80000"/>
              </a:lnSpc>
              <a:spcBef>
                <a:spcPts val="392"/>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Bệnh khác ảnh hưởng cuộc mổ</a:t>
            </a:r>
            <a:endParaRPr b="0" i="0" sz="2000" u="none" cap="none" strike="noStrike">
              <a:solidFill>
                <a:schemeClr val="dk1"/>
              </a:solidFill>
              <a:latin typeface="Times New Roman"/>
              <a:ea typeface="Times New Roman"/>
              <a:cs typeface="Times New Roman"/>
              <a:sym typeface="Times New Roman"/>
            </a:endParaRPr>
          </a:p>
        </p:txBody>
      </p:sp>
      <p:pic>
        <p:nvPicPr>
          <p:cNvPr id="366" name="Google Shape;366;p29"/>
          <p:cNvPicPr preferRelativeResize="0"/>
          <p:nvPr/>
        </p:nvPicPr>
        <p:blipFill rotWithShape="1">
          <a:blip r:embed="rId3">
            <a:alphaModFix/>
          </a:blip>
          <a:srcRect b="0" l="0" r="0" t="0"/>
          <a:stretch/>
        </p:blipFill>
        <p:spPr>
          <a:xfrm>
            <a:off x="4940525" y="1417650"/>
            <a:ext cx="3919500" cy="4145700"/>
          </a:xfrm>
          <a:prstGeom prst="rect">
            <a:avLst/>
          </a:prstGeom>
          <a:noFill/>
          <a:ln>
            <a:noFill/>
          </a:ln>
        </p:spPr>
      </p:pic>
      <p:sp>
        <p:nvSpPr>
          <p:cNvPr id="367" name="Google Shape;3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
          <p:cNvSpPr txBox="1"/>
          <p:nvPr/>
        </p:nvSpPr>
        <p:spPr>
          <a:xfrm>
            <a:off x="2286000" y="990600"/>
            <a:ext cx="41148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1. LÂM SÀNG là </a:t>
            </a:r>
            <a:r>
              <a:rPr b="1" lang="en-US" sz="2000">
                <a:solidFill>
                  <a:srgbClr val="C00000"/>
                </a:solidFill>
                <a:latin typeface="Times New Roman"/>
                <a:ea typeface="Times New Roman"/>
                <a:cs typeface="Times New Roman"/>
                <a:sym typeface="Times New Roman"/>
              </a:rPr>
              <a:t>đủ để chẩn đoán</a:t>
            </a:r>
            <a:endParaRPr b="1" sz="2000">
              <a:solidFill>
                <a:srgbClr val="C00000"/>
              </a:solidFill>
              <a:latin typeface="Times New Roman"/>
              <a:ea typeface="Times New Roman"/>
              <a:cs typeface="Times New Roman"/>
              <a:sym typeface="Times New Roman"/>
            </a:endParaRPr>
          </a:p>
        </p:txBody>
      </p:sp>
      <p:sp>
        <p:nvSpPr>
          <p:cNvPr id="153" name="Google Shape;153;p3"/>
          <p:cNvSpPr txBox="1"/>
          <p:nvPr/>
        </p:nvSpPr>
        <p:spPr>
          <a:xfrm>
            <a:off x="1066800" y="1524000"/>
            <a:ext cx="7010400" cy="224676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127000" lvl="0" marL="0" marR="0" rtl="0" algn="l">
              <a:spcBef>
                <a:spcPts val="0"/>
              </a:spcBef>
              <a:spcAft>
                <a:spcPts val="0"/>
              </a:spcAft>
              <a:buClr>
                <a:srgbClr val="0070C0"/>
              </a:buClr>
              <a:buSzPts val="2000"/>
              <a:buFont typeface="Times New Roman"/>
              <a:buChar char="-"/>
            </a:pPr>
            <a:r>
              <a:rPr b="1" lang="en-US" sz="2000">
                <a:solidFill>
                  <a:srgbClr val="0070C0"/>
                </a:solidFill>
                <a:latin typeface="Times New Roman"/>
                <a:ea typeface="Times New Roman"/>
                <a:cs typeface="Times New Roman"/>
                <a:sym typeface="Times New Roman"/>
              </a:rPr>
              <a:t> Cơ năng</a:t>
            </a:r>
            <a:r>
              <a:rPr lang="en-US" sz="20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r>
              <a:rPr b="1" lang="en-US" sz="2000">
                <a:solidFill>
                  <a:srgbClr val="C00000"/>
                </a:solidFill>
                <a:latin typeface="Times New Roman"/>
                <a:ea typeface="Times New Roman"/>
                <a:cs typeface="Times New Roman"/>
                <a:sym typeface="Times New Roman"/>
              </a:rPr>
              <a:t>Groin dull Discomfort</a:t>
            </a:r>
            <a:r>
              <a:rPr lang="en-US" sz="2000">
                <a:solidFill>
                  <a:schemeClr val="dk1"/>
                </a:solidFill>
                <a:latin typeface="Times New Roman"/>
                <a:ea typeface="Times New Roman"/>
                <a:cs typeface="Times New Roman"/>
                <a:sym typeface="Times New Roman"/>
              </a:rPr>
              <a:t> </a:t>
            </a:r>
            <a:r>
              <a:rPr b="1" lang="en-US" sz="2000" u="sng">
                <a:solidFill>
                  <a:srgbClr val="C00000"/>
                </a:solidFill>
                <a:latin typeface="Times New Roman"/>
                <a:ea typeface="Times New Roman"/>
                <a:cs typeface="Times New Roman"/>
                <a:sym typeface="Times New Roman"/>
              </a:rPr>
              <a:t>+</a:t>
            </a:r>
            <a:r>
              <a:rPr b="1" lang="en-US" sz="2000">
                <a:solidFill>
                  <a:srgbClr val="C00000"/>
                </a:solidFill>
                <a:latin typeface="Times New Roman"/>
                <a:ea typeface="Times New Roman"/>
                <a:cs typeface="Times New Roman"/>
                <a:sym typeface="Times New Roman"/>
              </a:rPr>
              <a:t> Visible bulge</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(Nếu đau 🡪 nghẹt &amp; kẹt??)</a:t>
            </a:r>
            <a:endParaRPr b="1" sz="20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Đau khi gắng sức: do tạng bị </a:t>
            </a:r>
            <a:r>
              <a:rPr lang="en-US" sz="2000">
                <a:solidFill>
                  <a:srgbClr val="C00000"/>
                </a:solidFill>
                <a:latin typeface="Times New Roman"/>
                <a:ea typeface="Times New Roman"/>
                <a:cs typeface="Times New Roman"/>
                <a:sym typeface="Times New Roman"/>
              </a:rPr>
              <a:t>xiết ở cổ túi</a:t>
            </a:r>
            <a:r>
              <a:rPr lang="en-US" sz="2000">
                <a:solidFill>
                  <a:schemeClr val="dk1"/>
                </a:solidFill>
                <a:latin typeface="Times New Roman"/>
                <a:ea typeface="Times New Roman"/>
                <a:cs typeface="Times New Roman"/>
                <a:sym typeface="Times New Roman"/>
              </a:rPr>
              <a:t>, </a:t>
            </a:r>
            <a:r>
              <a:rPr lang="en-US" sz="2000">
                <a:solidFill>
                  <a:srgbClr val="C00000"/>
                </a:solidFill>
                <a:latin typeface="Times New Roman"/>
                <a:ea typeface="Times New Roman"/>
                <a:cs typeface="Times New Roman"/>
                <a:sym typeface="Times New Roman"/>
              </a:rPr>
              <a:t>căng TK chậu bẹn</a:t>
            </a:r>
            <a:endParaRPr sz="2000">
              <a:solidFill>
                <a:srgbClr val="C00000"/>
              </a:solidFill>
              <a:latin typeface="Times New Roman"/>
              <a:ea typeface="Times New Roman"/>
              <a:cs typeface="Times New Roman"/>
              <a:sym typeface="Times New Roman"/>
            </a:endParaRPr>
          </a:p>
          <a:p>
            <a:pPr indent="-127000" lvl="0" marL="0" marR="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a:t>
            </a:r>
            <a:r>
              <a:rPr b="1" lang="en-US" sz="2000">
                <a:solidFill>
                  <a:srgbClr val="0070C0"/>
                </a:solidFill>
                <a:latin typeface="Times New Roman"/>
                <a:ea typeface="Times New Roman"/>
                <a:cs typeface="Times New Roman"/>
                <a:sym typeface="Times New Roman"/>
              </a:rPr>
              <a:t>Khám</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t>
            </a:r>
            <a:r>
              <a:rPr b="1" lang="en-US" sz="2000">
                <a:solidFill>
                  <a:srgbClr val="C00000"/>
                </a:solidFill>
                <a:latin typeface="Times New Roman"/>
                <a:ea typeface="Times New Roman"/>
                <a:cs typeface="Times New Roman"/>
                <a:sym typeface="Times New Roman"/>
              </a:rPr>
              <a:t> Groin bulge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Lưu ý: ở nữ coi chừng </a:t>
            </a:r>
            <a:r>
              <a:rPr b="1" lang="en-US" sz="2000">
                <a:solidFill>
                  <a:srgbClr val="C00000"/>
                </a:solidFill>
                <a:latin typeface="Times New Roman"/>
                <a:ea typeface="Times New Roman"/>
                <a:cs typeface="Times New Roman"/>
                <a:sym typeface="Times New Roman"/>
              </a:rPr>
              <a:t>TV đùi </a:t>
            </a:r>
            <a:r>
              <a:rPr lang="en-US" sz="2000">
                <a:solidFill>
                  <a:schemeClr val="dk1"/>
                </a:solidFill>
                <a:latin typeface="Times New Roman"/>
                <a:ea typeface="Times New Roman"/>
                <a:cs typeface="Times New Roman"/>
                <a:sym typeface="Times New Roman"/>
              </a:rPr>
              <a:t>(thường khó nhìn/sờ được)</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Nếu không nhìn/sờ được Groin Bulge 🡪 cận lâm sàng</a:t>
            </a:r>
            <a:endParaRPr sz="2000">
              <a:solidFill>
                <a:schemeClr val="dk1"/>
              </a:solidFill>
              <a:latin typeface="Times New Roman"/>
              <a:ea typeface="Times New Roman"/>
              <a:cs typeface="Times New Roman"/>
              <a:sym typeface="Times New Roman"/>
            </a:endParaRPr>
          </a:p>
        </p:txBody>
      </p:sp>
      <p:pic>
        <p:nvPicPr>
          <p:cNvPr id="154" name="Google Shape;154;p3"/>
          <p:cNvPicPr preferRelativeResize="0"/>
          <p:nvPr/>
        </p:nvPicPr>
        <p:blipFill rotWithShape="1">
          <a:blip r:embed="rId3">
            <a:alphaModFix/>
          </a:blip>
          <a:srcRect b="0" l="0" r="0" t="0"/>
          <a:stretch/>
        </p:blipFill>
        <p:spPr>
          <a:xfrm>
            <a:off x="457200" y="3810000"/>
            <a:ext cx="3872576" cy="2760152"/>
          </a:xfrm>
          <a:prstGeom prst="rect">
            <a:avLst/>
          </a:prstGeom>
          <a:noFill/>
          <a:ln>
            <a:noFill/>
          </a:ln>
        </p:spPr>
      </p:pic>
      <p:sp>
        <p:nvSpPr>
          <p:cNvPr id="155" name="Google Shape;155;p3"/>
          <p:cNvSpPr txBox="1"/>
          <p:nvPr/>
        </p:nvSpPr>
        <p:spPr>
          <a:xfrm>
            <a:off x="2895600" y="304800"/>
            <a:ext cx="2971800"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I. CHẨN ĐOÁN</a:t>
            </a:r>
            <a:endParaRPr b="1" sz="2400">
              <a:solidFill>
                <a:schemeClr val="dk1"/>
              </a:solidFill>
              <a:latin typeface="Times New Roman"/>
              <a:ea typeface="Times New Roman"/>
              <a:cs typeface="Times New Roman"/>
              <a:sym typeface="Times New Roman"/>
            </a:endParaRPr>
          </a:p>
        </p:txBody>
      </p:sp>
      <p:sp>
        <p:nvSpPr>
          <p:cNvPr id="156" name="Google Shape;15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7" name="Google Shape;157;p3"/>
          <p:cNvPicPr preferRelativeResize="0"/>
          <p:nvPr/>
        </p:nvPicPr>
        <p:blipFill rotWithShape="1">
          <a:blip r:embed="rId4">
            <a:alphaModFix/>
          </a:blip>
          <a:srcRect b="0" l="0" r="0" t="0"/>
          <a:stretch/>
        </p:blipFill>
        <p:spPr>
          <a:xfrm>
            <a:off x="4724400" y="3810000"/>
            <a:ext cx="3352800" cy="2743200"/>
          </a:xfrm>
          <a:prstGeom prst="rect">
            <a:avLst/>
          </a:prstGeom>
          <a:noFill/>
          <a:ln cap="flat" cmpd="sng" w="9525">
            <a:solidFill>
              <a:schemeClr val="accent1"/>
            </a:solidFill>
            <a:prstDash val="solid"/>
            <a:round/>
            <a:headEnd len="sm" w="sm" type="none"/>
            <a:tailEnd len="sm" w="sm" type="none"/>
          </a:ln>
        </p:spPr>
      </p:pic>
      <p:sp>
        <p:nvSpPr>
          <p:cNvPr id="158" name="Google Shape;158;p3"/>
          <p:cNvSpPr txBox="1"/>
          <p:nvPr/>
        </p:nvSpPr>
        <p:spPr>
          <a:xfrm>
            <a:off x="7086600" y="6248400"/>
            <a:ext cx="9906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Ziemann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3" name="Google Shape;373;p30"/>
          <p:cNvPicPr preferRelativeResize="0"/>
          <p:nvPr/>
        </p:nvPicPr>
        <p:blipFill rotWithShape="1">
          <a:blip r:embed="rId3">
            <a:alphaModFix/>
          </a:blip>
          <a:srcRect b="0" l="0" r="0" t="0"/>
          <a:stretch/>
        </p:blipFill>
        <p:spPr>
          <a:xfrm>
            <a:off x="914400" y="2057400"/>
            <a:ext cx="7417008" cy="3810000"/>
          </a:xfrm>
          <a:prstGeom prst="rect">
            <a:avLst/>
          </a:prstGeom>
          <a:noFill/>
          <a:ln cap="flat" cmpd="sng" w="9525">
            <a:solidFill>
              <a:schemeClr val="accent1"/>
            </a:solidFill>
            <a:prstDash val="solid"/>
            <a:miter lim="800000"/>
            <a:headEnd len="sm" w="sm" type="none"/>
            <a:tailEnd len="sm" w="sm" type="none"/>
          </a:ln>
        </p:spPr>
      </p:pic>
      <p:pic>
        <p:nvPicPr>
          <p:cNvPr id="374" name="Google Shape;374;p30"/>
          <p:cNvPicPr preferRelativeResize="0"/>
          <p:nvPr/>
        </p:nvPicPr>
        <p:blipFill rotWithShape="1">
          <a:blip r:embed="rId4">
            <a:alphaModFix/>
          </a:blip>
          <a:srcRect b="0" l="0" r="0" t="0"/>
          <a:stretch/>
        </p:blipFill>
        <p:spPr>
          <a:xfrm>
            <a:off x="1600200" y="1143000"/>
            <a:ext cx="5840680" cy="685800"/>
          </a:xfrm>
          <a:prstGeom prst="rect">
            <a:avLst/>
          </a:prstGeom>
          <a:noFill/>
          <a:ln>
            <a:noFill/>
          </a:ln>
        </p:spPr>
      </p:pic>
      <p:sp>
        <p:nvSpPr>
          <p:cNvPr id="375" name="Google Shape;375;p30"/>
          <p:cNvSpPr txBox="1"/>
          <p:nvPr/>
        </p:nvSpPr>
        <p:spPr>
          <a:xfrm>
            <a:off x="2667000" y="228600"/>
            <a:ext cx="3505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II. PHÂN ĐỘ THOÁT VỊ BẸN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title"/>
          </p:nvPr>
        </p:nvSpPr>
        <p:spPr>
          <a:xfrm>
            <a:off x="500063" y="0"/>
            <a:ext cx="8258175" cy="86836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Phân loại theo NYHUS</a:t>
            </a:r>
            <a:endParaRPr sz="2400">
              <a:latin typeface="Times New Roman"/>
              <a:ea typeface="Times New Roman"/>
              <a:cs typeface="Times New Roman"/>
              <a:sym typeface="Times New Roman"/>
            </a:endParaRPr>
          </a:p>
        </p:txBody>
      </p:sp>
      <p:pic>
        <p:nvPicPr>
          <p:cNvPr id="382" name="Google Shape;382;p31"/>
          <p:cNvPicPr preferRelativeResize="0"/>
          <p:nvPr/>
        </p:nvPicPr>
        <p:blipFill rotWithShape="1">
          <a:blip r:embed="rId3">
            <a:alphaModFix/>
          </a:blip>
          <a:srcRect b="0" l="0" r="0" t="0"/>
          <a:stretch/>
        </p:blipFill>
        <p:spPr>
          <a:xfrm>
            <a:off x="0" y="1000125"/>
            <a:ext cx="2952750" cy="2200275"/>
          </a:xfrm>
          <a:prstGeom prst="rect">
            <a:avLst/>
          </a:prstGeom>
          <a:noFill/>
          <a:ln>
            <a:noFill/>
          </a:ln>
        </p:spPr>
      </p:pic>
      <p:pic>
        <p:nvPicPr>
          <p:cNvPr id="383" name="Google Shape;383;p31"/>
          <p:cNvPicPr preferRelativeResize="0"/>
          <p:nvPr/>
        </p:nvPicPr>
        <p:blipFill rotWithShape="1">
          <a:blip r:embed="rId4">
            <a:alphaModFix/>
          </a:blip>
          <a:srcRect b="0" l="0" r="0" t="0"/>
          <a:stretch/>
        </p:blipFill>
        <p:spPr>
          <a:xfrm>
            <a:off x="3071813" y="1000125"/>
            <a:ext cx="3028950" cy="2190750"/>
          </a:xfrm>
          <a:prstGeom prst="rect">
            <a:avLst/>
          </a:prstGeom>
          <a:noFill/>
          <a:ln>
            <a:noFill/>
          </a:ln>
        </p:spPr>
      </p:pic>
      <p:pic>
        <p:nvPicPr>
          <p:cNvPr id="384" name="Google Shape;384;p31"/>
          <p:cNvPicPr preferRelativeResize="0"/>
          <p:nvPr/>
        </p:nvPicPr>
        <p:blipFill rotWithShape="1">
          <a:blip r:embed="rId5">
            <a:alphaModFix/>
          </a:blip>
          <a:srcRect b="0" l="0" r="0" t="0"/>
          <a:stretch/>
        </p:blipFill>
        <p:spPr>
          <a:xfrm>
            <a:off x="6173788" y="1071563"/>
            <a:ext cx="2970212" cy="2143125"/>
          </a:xfrm>
          <a:prstGeom prst="rect">
            <a:avLst/>
          </a:prstGeom>
          <a:noFill/>
          <a:ln>
            <a:noFill/>
          </a:ln>
        </p:spPr>
      </p:pic>
      <p:pic>
        <p:nvPicPr>
          <p:cNvPr id="385" name="Google Shape;385;p31"/>
          <p:cNvPicPr preferRelativeResize="0"/>
          <p:nvPr/>
        </p:nvPicPr>
        <p:blipFill rotWithShape="1">
          <a:blip r:embed="rId6">
            <a:alphaModFix/>
          </a:blip>
          <a:srcRect b="0" l="0" r="0" t="0"/>
          <a:stretch/>
        </p:blipFill>
        <p:spPr>
          <a:xfrm>
            <a:off x="0" y="3929063"/>
            <a:ext cx="3028950" cy="2200275"/>
          </a:xfrm>
          <a:prstGeom prst="rect">
            <a:avLst/>
          </a:prstGeom>
          <a:noFill/>
          <a:ln>
            <a:noFill/>
          </a:ln>
        </p:spPr>
      </p:pic>
      <p:pic>
        <p:nvPicPr>
          <p:cNvPr id="386" name="Google Shape;386;p31"/>
          <p:cNvPicPr preferRelativeResize="0"/>
          <p:nvPr/>
        </p:nvPicPr>
        <p:blipFill rotWithShape="1">
          <a:blip r:embed="rId7">
            <a:alphaModFix/>
          </a:blip>
          <a:srcRect b="0" l="0" r="0" t="0"/>
          <a:stretch/>
        </p:blipFill>
        <p:spPr>
          <a:xfrm>
            <a:off x="3143250" y="3929063"/>
            <a:ext cx="2990850" cy="2171700"/>
          </a:xfrm>
          <a:prstGeom prst="rect">
            <a:avLst/>
          </a:prstGeom>
          <a:noFill/>
          <a:ln>
            <a:noFill/>
          </a:ln>
        </p:spPr>
      </p:pic>
      <p:pic>
        <p:nvPicPr>
          <p:cNvPr id="387" name="Google Shape;387;p31"/>
          <p:cNvPicPr preferRelativeResize="0"/>
          <p:nvPr/>
        </p:nvPicPr>
        <p:blipFill rotWithShape="1">
          <a:blip r:embed="rId8">
            <a:alphaModFix/>
          </a:blip>
          <a:srcRect b="0" l="0" r="0" t="0"/>
          <a:stretch/>
        </p:blipFill>
        <p:spPr>
          <a:xfrm>
            <a:off x="6153150" y="3929063"/>
            <a:ext cx="2990850" cy="2152650"/>
          </a:xfrm>
          <a:prstGeom prst="rect">
            <a:avLst/>
          </a:prstGeom>
          <a:noFill/>
          <a:ln>
            <a:noFill/>
          </a:ln>
        </p:spPr>
      </p:pic>
      <p:sp>
        <p:nvSpPr>
          <p:cNvPr id="388" name="Google Shape;388;p31"/>
          <p:cNvSpPr txBox="1"/>
          <p:nvPr/>
        </p:nvSpPr>
        <p:spPr>
          <a:xfrm>
            <a:off x="785813" y="3286125"/>
            <a:ext cx="1785937"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Indirect - small</a:t>
            </a:r>
            <a:endParaRPr sz="1800">
              <a:solidFill>
                <a:schemeClr val="dk1"/>
              </a:solidFill>
              <a:latin typeface="Calibri"/>
              <a:ea typeface="Calibri"/>
              <a:cs typeface="Calibri"/>
              <a:sym typeface="Calibri"/>
            </a:endParaRPr>
          </a:p>
        </p:txBody>
      </p:sp>
      <p:sp>
        <p:nvSpPr>
          <p:cNvPr id="389" name="Google Shape;389;p31"/>
          <p:cNvSpPr txBox="1"/>
          <p:nvPr/>
        </p:nvSpPr>
        <p:spPr>
          <a:xfrm>
            <a:off x="3500438" y="3214688"/>
            <a:ext cx="2214562"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Indirect - medium</a:t>
            </a:r>
            <a:endParaRPr sz="1800">
              <a:solidFill>
                <a:schemeClr val="dk1"/>
              </a:solidFill>
              <a:latin typeface="Calibri"/>
              <a:ea typeface="Calibri"/>
              <a:cs typeface="Calibri"/>
              <a:sym typeface="Calibri"/>
            </a:endParaRPr>
          </a:p>
        </p:txBody>
      </p:sp>
      <p:sp>
        <p:nvSpPr>
          <p:cNvPr id="390" name="Google Shape;390;p31"/>
          <p:cNvSpPr txBox="1"/>
          <p:nvPr/>
        </p:nvSpPr>
        <p:spPr>
          <a:xfrm>
            <a:off x="6786563" y="3286125"/>
            <a:ext cx="1928812"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a:t>
            </a:r>
            <a:endParaRPr sz="1800">
              <a:solidFill>
                <a:schemeClr val="dk1"/>
              </a:solidFill>
              <a:latin typeface="Calibri"/>
              <a:ea typeface="Calibri"/>
              <a:cs typeface="Calibri"/>
              <a:sym typeface="Calibri"/>
            </a:endParaRPr>
          </a:p>
        </p:txBody>
      </p:sp>
      <p:sp>
        <p:nvSpPr>
          <p:cNvPr id="391" name="Google Shape;391;p31"/>
          <p:cNvSpPr txBox="1"/>
          <p:nvPr/>
        </p:nvSpPr>
        <p:spPr>
          <a:xfrm>
            <a:off x="0" y="6215063"/>
            <a:ext cx="28575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Combined – indirect large</a:t>
            </a:r>
            <a:endParaRPr sz="1800">
              <a:solidFill>
                <a:schemeClr val="dk1"/>
              </a:solidFill>
              <a:latin typeface="Calibri"/>
              <a:ea typeface="Calibri"/>
              <a:cs typeface="Calibri"/>
              <a:sym typeface="Calibri"/>
            </a:endParaRPr>
          </a:p>
        </p:txBody>
      </p:sp>
      <p:sp>
        <p:nvSpPr>
          <p:cNvPr id="392" name="Google Shape;392;p31"/>
          <p:cNvSpPr txBox="1"/>
          <p:nvPr/>
        </p:nvSpPr>
        <p:spPr>
          <a:xfrm>
            <a:off x="7000875" y="6072188"/>
            <a:ext cx="2143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Femoral</a:t>
            </a:r>
            <a:endParaRPr sz="1800">
              <a:solidFill>
                <a:schemeClr val="dk1"/>
              </a:solidFill>
              <a:latin typeface="Calibri"/>
              <a:ea typeface="Calibri"/>
              <a:cs typeface="Calibri"/>
              <a:sym typeface="Calibri"/>
            </a:endParaRPr>
          </a:p>
        </p:txBody>
      </p:sp>
      <p:sp>
        <p:nvSpPr>
          <p:cNvPr id="393" name="Google Shape;393;p31"/>
          <p:cNvSpPr txBox="1"/>
          <p:nvPr/>
        </p:nvSpPr>
        <p:spPr>
          <a:xfrm>
            <a:off x="2928938" y="6072188"/>
            <a:ext cx="37147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Inc. sliding &amp; pantaloon hernias</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Calibri"/>
              <a:buNone/>
            </a:pPr>
            <a:r>
              <a:rPr b="1" lang="en-US" sz="2000"/>
              <a:t>PHÂN LOẠI THEO GILBERT (1986)</a:t>
            </a:r>
            <a:endParaRPr sz="2000"/>
          </a:p>
        </p:txBody>
      </p:sp>
      <p:sp>
        <p:nvSpPr>
          <p:cNvPr id="399" name="Google Shape;399;p32"/>
          <p:cNvSpPr txBox="1"/>
          <p:nvPr>
            <p:ph idx="1" type="body"/>
          </p:nvPr>
        </p:nvSpPr>
        <p:spPr>
          <a:xfrm>
            <a:off x="457200" y="1643063"/>
            <a:ext cx="8401050" cy="4483100"/>
          </a:xfrm>
          <a:prstGeom prst="rect">
            <a:avLst/>
          </a:prstGeom>
          <a:noFill/>
          <a:ln>
            <a:noFill/>
          </a:ln>
        </p:spPr>
        <p:txBody>
          <a:bodyPr anchorCtr="0" anchor="t" bIns="45700" lIns="91425" spcFirstLastPara="1" rIns="91425" wrap="square" tIns="45700">
            <a:normAutofit fontScale="77500" lnSpcReduction="20000"/>
          </a:bodyPr>
          <a:lstStyle/>
          <a:p>
            <a:pPr indent="-384047" lvl="0" marL="420624" rtl="0" algn="l">
              <a:spcBef>
                <a:spcPts val="0"/>
              </a:spcBef>
              <a:spcAft>
                <a:spcPts val="0"/>
              </a:spcAft>
              <a:buClr>
                <a:schemeClr val="dk1"/>
              </a:buClr>
              <a:buSzPct val="100000"/>
              <a:buFont typeface="Noto Sans Symbols"/>
              <a:buNone/>
            </a:pPr>
            <a:r>
              <a:rPr lang="en-US">
                <a:latin typeface="Calibri"/>
                <a:ea typeface="Calibri"/>
                <a:cs typeface="Calibri"/>
                <a:sym typeface="Calibri"/>
              </a:rPr>
              <a:t>Chia làm 7 loại: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1: thoát vị bẹn gián tiếp, lỗ bẹn sâu không dãn, sàn bẹn còn tốt. Đẩy túi thoát vị vào, khi ho, túi thoát vị không ra lại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2: thoát vị bẹn gián tiếp, lỗ bẹn sâu dãn 2-4 cm, đẩy túi thoát vị vào, khi ho, túi thoát vị ra lại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3: thoát vị bẹn gián tiếp, lỗ bẹn sâu dãn &gt;4 cm, đẩy túi thoát vị vào, túi ra lại ngay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4: thoát vị bẹn trực tiếp chiếm toàn bộ sàn bẹn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5: Thoát vị bẹn trực tiếp dạng túi thừa nguyên phát </a:t>
            </a:r>
            <a:endParaRPr/>
          </a:p>
          <a:p>
            <a:pPr indent="-384047" lvl="0" marL="420624" rtl="0" algn="l">
              <a:spcBef>
                <a:spcPts val="496"/>
              </a:spcBef>
              <a:spcAft>
                <a:spcPts val="0"/>
              </a:spcAft>
              <a:buClr>
                <a:schemeClr val="dk1"/>
              </a:buClr>
              <a:buSzPct val="100000"/>
              <a:buFont typeface="Noto Sans Symbols"/>
              <a:buNone/>
            </a:pPr>
            <a:r>
              <a:rPr lang="en-US">
                <a:latin typeface="Calibri"/>
                <a:ea typeface="Calibri"/>
                <a:cs typeface="Calibri"/>
                <a:sym typeface="Calibri"/>
              </a:rPr>
              <a:t>Rutkow và Robbins bổ sung thêm 2 loại (1993)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6: Thoát vị bẹn hỗn hợp (Pantaloon) </a:t>
            </a:r>
            <a:endParaRPr/>
          </a:p>
          <a:p>
            <a:pPr indent="-384047" lvl="0" marL="420624" rtl="0" algn="l">
              <a:spcBef>
                <a:spcPts val="496"/>
              </a:spcBef>
              <a:spcAft>
                <a:spcPts val="0"/>
              </a:spcAft>
              <a:buClr>
                <a:schemeClr val="dk1"/>
              </a:buClr>
              <a:buSzPct val="100000"/>
              <a:buFont typeface="Noto Sans Symbols"/>
              <a:buChar char="⦿"/>
            </a:pPr>
            <a:r>
              <a:rPr lang="en-US">
                <a:latin typeface="Calibri"/>
                <a:ea typeface="Calibri"/>
                <a:cs typeface="Calibri"/>
                <a:sym typeface="Calibri"/>
              </a:rPr>
              <a:t>Loại 7: Thoát vị đùi</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5" name="Google Shape;405;p33"/>
          <p:cNvPicPr preferRelativeResize="0"/>
          <p:nvPr/>
        </p:nvPicPr>
        <p:blipFill rotWithShape="1">
          <a:blip r:embed="rId3">
            <a:alphaModFix/>
          </a:blip>
          <a:srcRect b="0" l="0" r="0" t="0"/>
          <a:stretch/>
        </p:blipFill>
        <p:spPr>
          <a:xfrm>
            <a:off x="1371600" y="1329600"/>
            <a:ext cx="6583500" cy="5528400"/>
          </a:xfrm>
          <a:prstGeom prst="rect">
            <a:avLst/>
          </a:prstGeom>
          <a:noFill/>
          <a:ln cap="flat" cmpd="sng" w="9525">
            <a:solidFill>
              <a:schemeClr val="accent1"/>
            </a:solidFill>
            <a:prstDash val="solid"/>
            <a:round/>
            <a:headEnd len="sm" w="sm" type="none"/>
            <a:tailEnd len="sm" w="sm" type="none"/>
          </a:ln>
        </p:spPr>
      </p:pic>
      <p:sp>
        <p:nvSpPr>
          <p:cNvPr id="406" name="Google Shape;406;p33"/>
          <p:cNvSpPr/>
          <p:nvPr/>
        </p:nvSpPr>
        <p:spPr>
          <a:xfrm>
            <a:off x="1905000" y="838200"/>
            <a:ext cx="54072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PHÂN ĐỘ THOÁT VỊ BẸN THEO TRIỆU CHỨNG</a:t>
            </a:r>
            <a:endParaRPr b="1" sz="1800">
              <a:solidFill>
                <a:schemeClr val="dk1"/>
              </a:solidFill>
              <a:latin typeface="Times New Roman"/>
              <a:ea typeface="Times New Roman"/>
              <a:cs typeface="Times New Roman"/>
              <a:sym typeface="Times New Roman"/>
            </a:endParaRPr>
          </a:p>
        </p:txBody>
      </p:sp>
      <p:pic>
        <p:nvPicPr>
          <p:cNvPr id="407" name="Google Shape;407;p33"/>
          <p:cNvPicPr preferRelativeResize="0"/>
          <p:nvPr/>
        </p:nvPicPr>
        <p:blipFill rotWithShape="1">
          <a:blip r:embed="rId4">
            <a:alphaModFix/>
          </a:blip>
          <a:srcRect b="0" l="0" r="0" t="0"/>
          <a:stretch/>
        </p:blipFill>
        <p:spPr>
          <a:xfrm>
            <a:off x="1600200" y="152400"/>
            <a:ext cx="5840680" cy="685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34"/>
          <p:cNvPicPr preferRelativeResize="0"/>
          <p:nvPr/>
        </p:nvPicPr>
        <p:blipFill rotWithShape="1">
          <a:blip r:embed="rId3">
            <a:alphaModFix/>
          </a:blip>
          <a:srcRect b="0" l="0" r="0" t="0"/>
          <a:stretch/>
        </p:blipFill>
        <p:spPr>
          <a:xfrm>
            <a:off x="0" y="1600200"/>
            <a:ext cx="9217134" cy="4772026"/>
          </a:xfrm>
          <a:prstGeom prst="rect">
            <a:avLst/>
          </a:prstGeom>
          <a:noFill/>
          <a:ln>
            <a:noFill/>
          </a:ln>
        </p:spPr>
      </p:pic>
      <p:sp>
        <p:nvSpPr>
          <p:cNvPr id="414" name="Google Shape;414;p34"/>
          <p:cNvSpPr txBox="1"/>
          <p:nvPr/>
        </p:nvSpPr>
        <p:spPr>
          <a:xfrm>
            <a:off x="1752600" y="1175266"/>
            <a:ext cx="5334000"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1. Timeline of Hernia Repair</a:t>
            </a:r>
            <a:endParaRPr b="1" sz="1800">
              <a:solidFill>
                <a:schemeClr val="dk1"/>
              </a:solidFill>
              <a:latin typeface="Times New Roman"/>
              <a:ea typeface="Times New Roman"/>
              <a:cs typeface="Times New Roman"/>
              <a:sym typeface="Times New Roman"/>
            </a:endParaRPr>
          </a:p>
        </p:txBody>
      </p:sp>
      <p:sp>
        <p:nvSpPr>
          <p:cNvPr id="415" name="Google Shape;415;p34"/>
          <p:cNvSpPr/>
          <p:nvPr/>
        </p:nvSpPr>
        <p:spPr>
          <a:xfrm>
            <a:off x="1295400" y="381000"/>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C00000"/>
                </a:solidFill>
                <a:latin typeface="Times New Roman"/>
                <a:ea typeface="Times New Roman"/>
                <a:cs typeface="Times New Roman"/>
                <a:sym typeface="Times New Roman"/>
              </a:rPr>
              <a:t>III. ĐIỀU TRỊ THOÁT VỊ BẸN</a:t>
            </a:r>
            <a:endParaRPr b="1" sz="3200">
              <a:solidFill>
                <a:srgbClr val="C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1066800" y="0"/>
            <a:ext cx="72390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US" sz="2000">
                <a:latin typeface="Times New Roman"/>
                <a:ea typeface="Times New Roman"/>
                <a:cs typeface="Times New Roman"/>
                <a:sym typeface="Times New Roman"/>
              </a:rPr>
              <a:t>2. GIẢI PHẪU HỌC VÙNG BẸN ĐÙI</a:t>
            </a:r>
            <a:endParaRPr sz="2000">
              <a:latin typeface="Times New Roman"/>
              <a:ea typeface="Times New Roman"/>
              <a:cs typeface="Times New Roman"/>
              <a:sym typeface="Times New Roman"/>
            </a:endParaRPr>
          </a:p>
        </p:txBody>
      </p:sp>
      <p:sp>
        <p:nvSpPr>
          <p:cNvPr id="421" name="Google Shape;421;p35"/>
          <p:cNvSpPr txBox="1"/>
          <p:nvPr/>
        </p:nvSpPr>
        <p:spPr>
          <a:xfrm>
            <a:off x="1371600" y="1981200"/>
            <a:ext cx="655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gph1" id="422" name="Google Shape;422;p35"/>
          <p:cNvPicPr preferRelativeResize="0"/>
          <p:nvPr/>
        </p:nvPicPr>
        <p:blipFill rotWithShape="1">
          <a:blip r:embed="rId3">
            <a:alphaModFix/>
          </a:blip>
          <a:srcRect b="0" l="0" r="0" t="0"/>
          <a:stretch/>
        </p:blipFill>
        <p:spPr>
          <a:xfrm>
            <a:off x="228600" y="914400"/>
            <a:ext cx="5943600" cy="5943600"/>
          </a:xfrm>
          <a:prstGeom prst="rect">
            <a:avLst/>
          </a:prstGeom>
          <a:noFill/>
          <a:ln>
            <a:noFill/>
          </a:ln>
        </p:spPr>
      </p:pic>
      <p:sp>
        <p:nvSpPr>
          <p:cNvPr id="423" name="Google Shape;423;p35"/>
          <p:cNvSpPr txBox="1"/>
          <p:nvPr/>
        </p:nvSpPr>
        <p:spPr>
          <a:xfrm>
            <a:off x="6705600" y="1447800"/>
            <a:ext cx="2438400" cy="4801314"/>
          </a:xfrm>
          <a:prstGeom prst="rect">
            <a:avLst/>
          </a:prstGeom>
          <a:noFill/>
          <a:ln cap="sq"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u="sng">
                <a:solidFill>
                  <a:schemeClr val="dk1"/>
                </a:solidFill>
                <a:latin typeface="Times New Roman"/>
                <a:ea typeface="Times New Roman"/>
                <a:cs typeface="Times New Roman"/>
                <a:sym typeface="Times New Roman"/>
              </a:rPr>
              <a:t>Chú thích</a:t>
            </a:r>
            <a:r>
              <a:rPr lang="en-US" sz="1800">
                <a:solidFill>
                  <a:schemeClr val="dk1"/>
                </a:solidFill>
                <a:latin typeface="Times New Roman"/>
                <a:ea typeface="Times New Roman"/>
                <a:cs typeface="Times New Roman"/>
                <a:sym typeface="Times New Roman"/>
              </a:rPr>
              <a:t> :</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 (1) : Dây chằng bẹn- (2) : Cơ thắt lưng chậu- (3) : Dải chậu lược- (4) : Lỗ đùi- (5) : Dây chằng Cooper- (6) Dây chằng khuyết- (7) : Xươngmu  - (8) : Mặt cắt cơ chéo ngoài- (9) : Thừng tinh- (10) : Sàn bẹn-  (11) (12) : Bó mạch nuôi- (13) : Tận cùng của gân kết hợp và d/c Henlé- (14) : Phần thấp của cơ thẳng bụng</a:t>
            </a:r>
            <a:r>
              <a:rPr i="1" lang="en-US" sz="1800">
                <a:solidFill>
                  <a:schemeClr val="dk1"/>
                </a:solidFill>
                <a:latin typeface="Times New Roman"/>
                <a:ea typeface="Times New Roman"/>
                <a:cs typeface="Times New Roman"/>
                <a:sym typeface="Times New Roman"/>
              </a:rPr>
              <a:t>.</a:t>
            </a: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l">
              <a:spcBef>
                <a:spcPts val="9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Hgph3" id="428" name="Google Shape;428;p36"/>
          <p:cNvPicPr preferRelativeResize="0"/>
          <p:nvPr/>
        </p:nvPicPr>
        <p:blipFill rotWithShape="1">
          <a:blip r:embed="rId3">
            <a:alphaModFix/>
          </a:blip>
          <a:srcRect b="0" l="0" r="0" t="0"/>
          <a:stretch/>
        </p:blipFill>
        <p:spPr>
          <a:xfrm>
            <a:off x="152400" y="381000"/>
            <a:ext cx="6146800" cy="6324600"/>
          </a:xfrm>
          <a:prstGeom prst="rect">
            <a:avLst/>
          </a:prstGeom>
          <a:noFill/>
          <a:ln>
            <a:noFill/>
          </a:ln>
        </p:spPr>
      </p:pic>
      <p:sp>
        <p:nvSpPr>
          <p:cNvPr id="429" name="Google Shape;429;p36"/>
          <p:cNvSpPr txBox="1"/>
          <p:nvPr/>
        </p:nvSpPr>
        <p:spPr>
          <a:xfrm>
            <a:off x="6477000" y="1143000"/>
            <a:ext cx="2514600" cy="4801314"/>
          </a:xfrm>
          <a:prstGeom prst="rect">
            <a:avLst/>
          </a:prstGeom>
          <a:noFill/>
          <a:ln cap="sq"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Times New Roman"/>
                <a:ea typeface="Times New Roman"/>
                <a:cs typeface="Times New Roman"/>
                <a:sym typeface="Times New Roman"/>
              </a:rPr>
              <a:t>Chú thích</a:t>
            </a:r>
            <a:r>
              <a:rPr lang="en-US" sz="1800">
                <a:solidFill>
                  <a:schemeClr val="dk1"/>
                </a:solidFill>
                <a:latin typeface="Times New Roman"/>
                <a:ea typeface="Times New Roman"/>
                <a:cs typeface="Times New Roman"/>
                <a:sym typeface="Times New Roman"/>
              </a:rPr>
              <a:t> :</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(a) Ống bẹn; (b) Cơ ngang , (c) Cơ chéo trong, (d) Cân cơ chéo ngoài, (e) và (g) Mạc ngang độc lập với cơ ngang và tận cùng ở bờ sau của cung đùi, (f) Ống đùi chứa mạch máu đùi</a:t>
            </a:r>
            <a:r>
              <a:rPr lang="en-US" sz="1800">
                <a:solidFill>
                  <a:schemeClr val="dk1"/>
                </a:solidFill>
                <a:latin typeface="Arial"/>
                <a:ea typeface="Arial"/>
                <a:cs typeface="Arial"/>
                <a:sym typeface="Arial"/>
              </a:rPr>
              <a:t>(</a:t>
            </a:r>
            <a:r>
              <a:rPr lang="en-US" sz="1800">
                <a:solidFill>
                  <a:schemeClr val="dk1"/>
                </a:solidFill>
                <a:latin typeface="Times New Roman"/>
                <a:ea typeface="Times New Roman"/>
                <a:cs typeface="Times New Roman"/>
                <a:sym typeface="Times New Roman"/>
              </a:rPr>
              <a:t>k).</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  Đường chấm đi từ bờ dưới gân kết hợp đi ngang thừng tinh (h), cung đùi (i), và dây chằng Cooper (j): đường này gần như nằm dọc.</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7"/>
          <p:cNvSpPr txBox="1"/>
          <p:nvPr/>
        </p:nvSpPr>
        <p:spPr>
          <a:xfrm>
            <a:off x="2286000" y="2209800"/>
            <a:ext cx="3733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gph2" id="435" name="Google Shape;435;p37"/>
          <p:cNvPicPr preferRelativeResize="0"/>
          <p:nvPr/>
        </p:nvPicPr>
        <p:blipFill rotWithShape="1">
          <a:blip r:embed="rId3">
            <a:alphaModFix/>
          </a:blip>
          <a:srcRect b="0" l="0" r="0" t="0"/>
          <a:stretch/>
        </p:blipFill>
        <p:spPr>
          <a:xfrm>
            <a:off x="0" y="228600"/>
            <a:ext cx="6705600" cy="6453188"/>
          </a:xfrm>
          <a:prstGeom prst="rect">
            <a:avLst/>
          </a:prstGeom>
          <a:noFill/>
          <a:ln>
            <a:noFill/>
          </a:ln>
        </p:spPr>
      </p:pic>
      <p:sp>
        <p:nvSpPr>
          <p:cNvPr id="436" name="Google Shape;436;p37"/>
          <p:cNvSpPr txBox="1"/>
          <p:nvPr/>
        </p:nvSpPr>
        <p:spPr>
          <a:xfrm>
            <a:off x="6858000" y="1066800"/>
            <a:ext cx="2286000" cy="4801314"/>
          </a:xfrm>
          <a:prstGeom prst="rect">
            <a:avLst/>
          </a:prstGeom>
          <a:noFill/>
          <a:ln cap="sq"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u="sng">
                <a:solidFill>
                  <a:schemeClr val="dk1"/>
                </a:solidFill>
                <a:latin typeface="Times New Roman"/>
                <a:ea typeface="Times New Roman"/>
                <a:cs typeface="Times New Roman"/>
                <a:sym typeface="Times New Roman"/>
              </a:rPr>
              <a:t>Chú thích</a:t>
            </a:r>
            <a:r>
              <a:rPr lang="en-US" sz="1800">
                <a:solidFill>
                  <a:schemeClr val="dk1"/>
                </a:solidFill>
                <a:latin typeface="Times New Roman"/>
                <a:ea typeface="Times New Roman"/>
                <a:cs typeface="Times New Roman"/>
                <a:sym typeface="Times New Roman"/>
              </a:rPr>
              <a:t> :</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(1) Cung Douglas – (2) Mạch thượng vị dưới– (3) Ống dẫn tinh – (4) Mạch máu nối giữa mạch thượng vị dưới và bịt– (5) Dây chằng khuyết– (6) Lỗ bẹn sâu– (7) Mạch tinh hoàn – (8) Dải chậu mu– (9,10) Mạch chậu ngoài– (11) Sự liên tục của mạc ngang trong mạc nội chậu .</a:t>
            </a:r>
            <a:r>
              <a:rPr lang="en-US" sz="1800">
                <a:solidFill>
                  <a:schemeClr val="dk1"/>
                </a:solidFill>
                <a:latin typeface="Calibri"/>
                <a:ea typeface="Calibri"/>
                <a:cs typeface="Calibri"/>
                <a:sym typeface="Calibri"/>
              </a:rPr>
              <a:t> </a:t>
            </a:r>
            <a:endParaRPr/>
          </a:p>
          <a:p>
            <a:pPr indent="0" lvl="0" marL="0" marR="0" rtl="0" algn="l">
              <a:spcBef>
                <a:spcPts val="9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txBox="1"/>
          <p:nvPr>
            <p:ph type="title"/>
          </p:nvPr>
        </p:nvSpPr>
        <p:spPr>
          <a:xfrm>
            <a:off x="457200" y="274638"/>
            <a:ext cx="8229600" cy="1143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C00000"/>
              </a:buClr>
              <a:buSzPts val="3000"/>
              <a:buFont typeface="Times New Roman"/>
              <a:buNone/>
            </a:pPr>
            <a:r>
              <a:rPr b="1" lang="en-US" sz="3000">
                <a:solidFill>
                  <a:srgbClr val="C00000"/>
                </a:solidFill>
                <a:latin typeface="Times New Roman"/>
                <a:ea typeface="Times New Roman"/>
                <a:cs typeface="Times New Roman"/>
                <a:sym typeface="Times New Roman"/>
              </a:rPr>
              <a:t>3. Tổng quan về các kỹ thuật mổ</a:t>
            </a:r>
            <a:endParaRPr b="1" sz="3000">
              <a:solidFill>
                <a:srgbClr val="C00000"/>
              </a:solidFill>
              <a:latin typeface="Times New Roman"/>
              <a:ea typeface="Times New Roman"/>
              <a:cs typeface="Times New Roman"/>
              <a:sym typeface="Times New Roman"/>
            </a:endParaRPr>
          </a:p>
        </p:txBody>
      </p:sp>
      <p:sp>
        <p:nvSpPr>
          <p:cNvPr id="442" name="Google Shape;442;p38"/>
          <p:cNvSpPr txBox="1"/>
          <p:nvPr/>
        </p:nvSpPr>
        <p:spPr>
          <a:xfrm>
            <a:off x="990600" y="2057400"/>
            <a:ext cx="3429000" cy="437658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MÔ TỰ THÂN</a:t>
            </a:r>
            <a:endParaRPr b="1"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u="sng">
                <a:solidFill>
                  <a:schemeClr val="dk2"/>
                </a:solidFill>
                <a:latin typeface="Times New Roman"/>
                <a:ea typeface="Times New Roman"/>
                <a:cs typeface="Times New Roman"/>
                <a:sym typeface="Times New Roman"/>
              </a:rPr>
              <a:t>D/c Bẹn</a:t>
            </a:r>
            <a:r>
              <a:rPr b="1" lang="en-US" sz="2400">
                <a:solidFill>
                  <a:schemeClr val="dk2"/>
                </a:solidFill>
                <a:latin typeface="Times New Roman"/>
                <a:ea typeface="Times New Roman"/>
                <a:cs typeface="Times New Roman"/>
                <a:sym typeface="Times New Roman"/>
              </a:rPr>
              <a:t>:</a:t>
            </a:r>
            <a:endParaRPr b="1" sz="2400">
              <a:solidFill>
                <a:schemeClr val="dk2"/>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Bassini </a:t>
            </a:r>
            <a:endParaRPr/>
          </a:p>
          <a:p>
            <a:pPr indent="0" lvl="0" marL="0" marR="0" rtl="0" algn="l">
              <a:lnSpc>
                <a:spcPct val="70000"/>
              </a:lnSpc>
              <a:spcBef>
                <a:spcPts val="1200"/>
              </a:spcBef>
              <a:spcAft>
                <a:spcPts val="0"/>
              </a:spcAft>
              <a:buNone/>
            </a:pPr>
            <a:r>
              <a:rPr b="1" lang="en-US" sz="2400">
                <a:solidFill>
                  <a:schemeClr val="dk1"/>
                </a:solidFill>
                <a:latin typeface="Times New Roman"/>
                <a:ea typeface="Times New Roman"/>
                <a:cs typeface="Times New Roman"/>
                <a:sym typeface="Times New Roman"/>
              </a:rPr>
              <a:t>            Shouldice</a:t>
            </a:r>
            <a:endParaRPr b="1" sz="2400">
              <a:solidFill>
                <a:schemeClr val="dk1"/>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u="sng">
                <a:solidFill>
                  <a:schemeClr val="dk2"/>
                </a:solidFill>
                <a:latin typeface="Times New Roman"/>
                <a:ea typeface="Times New Roman"/>
                <a:cs typeface="Times New Roman"/>
                <a:sym typeface="Times New Roman"/>
              </a:rPr>
              <a:t>Dải chậu mu</a:t>
            </a:r>
            <a:r>
              <a:rPr lang="en-US" sz="2400">
                <a:solidFill>
                  <a:srgbClr val="C00000"/>
                </a:solidFill>
                <a:latin typeface="Times New Roman"/>
                <a:ea typeface="Times New Roman"/>
                <a:cs typeface="Times New Roman"/>
                <a:sym typeface="Times New Roman"/>
              </a:rPr>
              <a:t>:</a:t>
            </a:r>
            <a:endParaRPr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lang="en-US" sz="2000">
                <a:solidFill>
                  <a:srgbClr val="C00000"/>
                </a:solidFill>
                <a:latin typeface="Times New Roman"/>
                <a:ea typeface="Times New Roman"/>
                <a:cs typeface="Times New Roman"/>
                <a:sym typeface="Times New Roman"/>
              </a:rPr>
              <a:t>Condon</a:t>
            </a:r>
            <a:endParaRPr/>
          </a:p>
          <a:p>
            <a:pPr indent="0" lvl="0" marL="0" marR="0" rtl="0" algn="l">
              <a:lnSpc>
                <a:spcPct val="70000"/>
              </a:lnSpc>
              <a:spcBef>
                <a:spcPts val="1000"/>
              </a:spcBef>
              <a:spcAft>
                <a:spcPts val="0"/>
              </a:spcAft>
              <a:buNone/>
            </a:pPr>
            <a:r>
              <a:rPr lang="en-US" sz="2000">
                <a:solidFill>
                  <a:srgbClr val="C00000"/>
                </a:solidFill>
                <a:latin typeface="Times New Roman"/>
                <a:ea typeface="Times New Roman"/>
                <a:cs typeface="Times New Roman"/>
                <a:sym typeface="Times New Roman"/>
              </a:rPr>
              <a:t>              Nyhus</a:t>
            </a:r>
            <a:endParaRPr sz="20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u="sng">
                <a:solidFill>
                  <a:schemeClr val="dk2"/>
                </a:solidFill>
                <a:latin typeface="Times New Roman"/>
                <a:ea typeface="Times New Roman"/>
                <a:cs typeface="Times New Roman"/>
                <a:sym typeface="Times New Roman"/>
              </a:rPr>
              <a:t>D/c Cooper</a:t>
            </a:r>
            <a:r>
              <a:rPr lang="en-US" sz="2400">
                <a:solidFill>
                  <a:srgbClr val="C00000"/>
                </a:solidFill>
                <a:latin typeface="Times New Roman"/>
                <a:ea typeface="Times New Roman"/>
                <a:cs typeface="Times New Roman"/>
                <a:sym typeface="Times New Roman"/>
              </a:rPr>
              <a:t>:</a:t>
            </a:r>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Mc Vay</a:t>
            </a:r>
            <a:endParaRPr b="1" sz="2400">
              <a:solidFill>
                <a:schemeClr val="dk1"/>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3" name="Google Shape;443;p38"/>
          <p:cNvSpPr txBox="1"/>
          <p:nvPr/>
        </p:nvSpPr>
        <p:spPr>
          <a:xfrm>
            <a:off x="4800600" y="2057400"/>
            <a:ext cx="3352800" cy="437799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MẢNH GHÉP</a:t>
            </a:r>
            <a:endParaRPr b="1" sz="2400">
              <a:solidFill>
                <a:srgbClr val="C00000"/>
              </a:solidFill>
              <a:latin typeface="Times New Roman"/>
              <a:ea typeface="Times New Roman"/>
              <a:cs typeface="Times New Roman"/>
              <a:sym typeface="Times New Roman"/>
            </a:endParaRPr>
          </a:p>
          <a:p>
            <a:pPr indent="0" lvl="0" marL="0" marR="0" rtl="0" algn="l">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u="sng">
                <a:solidFill>
                  <a:schemeClr val="dk2"/>
                </a:solidFill>
                <a:latin typeface="Times New Roman"/>
                <a:ea typeface="Times New Roman"/>
                <a:cs typeface="Times New Roman"/>
                <a:sym typeface="Times New Roman"/>
              </a:rPr>
              <a:t>Mổ mở</a:t>
            </a:r>
            <a:r>
              <a:rPr lang="en-US" sz="2400">
                <a:solidFill>
                  <a:srgbClr val="C00000"/>
                </a:solidFill>
                <a:latin typeface="Times New Roman"/>
                <a:ea typeface="Times New Roman"/>
                <a:cs typeface="Times New Roman"/>
                <a:sym typeface="Times New Roman"/>
              </a:rPr>
              <a:t>: </a:t>
            </a:r>
            <a:endParaRPr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Lichtenstein</a:t>
            </a:r>
            <a:endParaRPr/>
          </a:p>
          <a:p>
            <a:pPr indent="0" lvl="0" marL="0" marR="0" rtl="0" algn="l">
              <a:lnSpc>
                <a:spcPct val="70000"/>
              </a:lnSpc>
              <a:spcBef>
                <a:spcPts val="1200"/>
              </a:spcBef>
              <a:spcAft>
                <a:spcPts val="0"/>
              </a:spcAft>
              <a:buNone/>
            </a:pPr>
            <a:r>
              <a:rPr b="1" lang="en-US" sz="2400">
                <a:solidFill>
                  <a:schemeClr val="dk1"/>
                </a:solidFill>
                <a:latin typeface="Times New Roman"/>
                <a:ea typeface="Times New Roman"/>
                <a:cs typeface="Times New Roman"/>
                <a:sym typeface="Times New Roman"/>
              </a:rPr>
              <a:t>           Rutkow</a:t>
            </a:r>
            <a:endParaRPr b="1" sz="2400">
              <a:solidFill>
                <a:schemeClr val="dk1"/>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b="1" lang="en-US" sz="18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MG ñoâi</a:t>
            </a:r>
            <a:endParaRPr b="1" sz="2400">
              <a:solidFill>
                <a:schemeClr val="dk1"/>
              </a:solidFill>
              <a:latin typeface="Times New Roman"/>
              <a:ea typeface="Times New Roman"/>
              <a:cs typeface="Times New Roman"/>
              <a:sym typeface="Times New Roman"/>
            </a:endParaRPr>
          </a:p>
          <a:p>
            <a:pPr indent="0" lvl="0" marL="0" marR="0" rtl="0" algn="l">
              <a:lnSpc>
                <a:spcPct val="70000"/>
              </a:lnSpc>
              <a:spcBef>
                <a:spcPts val="900"/>
              </a:spcBef>
              <a:spcAft>
                <a:spcPts val="0"/>
              </a:spcAft>
              <a:buNone/>
            </a:pPr>
            <a:r>
              <a:rPr lang="en-US" sz="1800">
                <a:solidFill>
                  <a:srgbClr val="C00000"/>
                </a:solidFill>
                <a:latin typeface="Times New Roman"/>
                <a:ea typeface="Times New Roman"/>
                <a:cs typeface="Times New Roman"/>
                <a:sym typeface="Times New Roman"/>
              </a:rPr>
              <a:t>             Rives, Krugel</a:t>
            </a:r>
            <a:endParaRPr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400" u="sng">
                <a:solidFill>
                  <a:schemeClr val="dk2"/>
                </a:solidFill>
                <a:latin typeface="Times New Roman"/>
                <a:ea typeface="Times New Roman"/>
                <a:cs typeface="Times New Roman"/>
                <a:sym typeface="Times New Roman"/>
              </a:rPr>
              <a:t>Mổ nội soi</a:t>
            </a:r>
            <a:r>
              <a:rPr lang="en-US" sz="2400">
                <a:solidFill>
                  <a:srgbClr val="C00000"/>
                </a:solidFill>
                <a:latin typeface="Times New Roman"/>
                <a:ea typeface="Times New Roman"/>
                <a:cs typeface="Times New Roman"/>
                <a:sym typeface="Times New Roman"/>
              </a:rPr>
              <a:t>: </a:t>
            </a:r>
            <a:endParaRPr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rgbClr val="C00000"/>
                </a:solidFill>
                <a:latin typeface="Times New Roman"/>
                <a:ea typeface="Times New Roman"/>
                <a:cs typeface="Times New Roman"/>
                <a:sym typeface="Times New Roman"/>
              </a:rPr>
              <a:t>           </a:t>
            </a:r>
            <a:r>
              <a:rPr b="1" lang="en-US" sz="2200">
                <a:solidFill>
                  <a:schemeClr val="dk1"/>
                </a:solidFill>
                <a:latin typeface="Times New Roman"/>
                <a:ea typeface="Times New Roman"/>
                <a:cs typeface="Times New Roman"/>
                <a:sym typeface="Times New Roman"/>
              </a:rPr>
              <a:t>TAPP</a:t>
            </a:r>
            <a:endParaRPr/>
          </a:p>
          <a:p>
            <a:pPr indent="0" lvl="0" marL="0" marR="0" rtl="0" algn="l">
              <a:lnSpc>
                <a:spcPct val="70000"/>
              </a:lnSpc>
              <a:spcBef>
                <a:spcPts val="1100"/>
              </a:spcBef>
              <a:spcAft>
                <a:spcPts val="0"/>
              </a:spcAft>
              <a:buNone/>
            </a:pPr>
            <a:r>
              <a:rPr b="1" lang="en-US" sz="2200">
                <a:solidFill>
                  <a:schemeClr val="dk1"/>
                </a:solidFill>
                <a:latin typeface="Times New Roman"/>
                <a:ea typeface="Times New Roman"/>
                <a:cs typeface="Times New Roman"/>
                <a:sym typeface="Times New Roman"/>
              </a:rPr>
              <a:t>            TEP</a:t>
            </a:r>
            <a:endParaRPr/>
          </a:p>
          <a:p>
            <a:pPr indent="0" lvl="0" marL="0" marR="0" rtl="0" algn="l">
              <a:lnSpc>
                <a:spcPct val="70000"/>
              </a:lnSpc>
              <a:spcBef>
                <a:spcPts val="1100"/>
              </a:spcBef>
              <a:spcAft>
                <a:spcPts val="0"/>
              </a:spcAft>
              <a:buNone/>
            </a:pPr>
            <a:r>
              <a:rPr lang="en-US" sz="2200">
                <a:solidFill>
                  <a:srgbClr val="C00000"/>
                </a:solidFill>
                <a:latin typeface="Times New Roman"/>
                <a:ea typeface="Times New Roman"/>
                <a:cs typeface="Times New Roman"/>
                <a:sym typeface="Times New Roman"/>
              </a:rPr>
              <a:t>            </a:t>
            </a:r>
            <a:r>
              <a:rPr lang="en-US" sz="1800">
                <a:solidFill>
                  <a:srgbClr val="C00000"/>
                </a:solidFill>
                <a:latin typeface="Times New Roman"/>
                <a:ea typeface="Times New Roman"/>
                <a:cs typeface="Times New Roman"/>
                <a:sym typeface="Times New Roman"/>
              </a:rPr>
              <a:t>IPOM </a:t>
            </a:r>
            <a:endParaRPr sz="1800">
              <a:solidFill>
                <a:srgbClr val="C00000"/>
              </a:solidFill>
              <a:latin typeface="Times New Roman"/>
              <a:ea typeface="Times New Roman"/>
              <a:cs typeface="Times New Roman"/>
              <a:sym typeface="Times New Roman"/>
            </a:endParaRPr>
          </a:p>
        </p:txBody>
      </p:sp>
      <p:sp>
        <p:nvSpPr>
          <p:cNvPr id="444" name="Google Shape;44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0" name="Google Shape;450;p39"/>
          <p:cNvPicPr preferRelativeResize="0"/>
          <p:nvPr/>
        </p:nvPicPr>
        <p:blipFill rotWithShape="1">
          <a:blip r:embed="rId3">
            <a:alphaModFix/>
          </a:blip>
          <a:srcRect b="0" l="0" r="0" t="0"/>
          <a:stretch/>
        </p:blipFill>
        <p:spPr>
          <a:xfrm>
            <a:off x="599150" y="1828800"/>
            <a:ext cx="7766301" cy="3754427"/>
          </a:xfrm>
          <a:prstGeom prst="rect">
            <a:avLst/>
          </a:prstGeom>
          <a:noFill/>
          <a:ln cap="flat" cmpd="sng" w="9525">
            <a:solidFill>
              <a:schemeClr val="accent1"/>
            </a:solidFill>
            <a:prstDash val="solid"/>
            <a:miter lim="800000"/>
            <a:headEnd len="sm" w="sm" type="none"/>
            <a:tailEnd len="sm" w="sm" type="none"/>
          </a:ln>
        </p:spPr>
      </p:pic>
      <p:sp>
        <p:nvSpPr>
          <p:cNvPr id="451" name="Google Shape;451;p39"/>
          <p:cNvSpPr txBox="1"/>
          <p:nvPr/>
        </p:nvSpPr>
        <p:spPr>
          <a:xfrm>
            <a:off x="2743200" y="838200"/>
            <a:ext cx="4038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Tỷ lệ các nhóm kỹ thuật mổ</a:t>
            </a:r>
            <a:endParaRPr b="1" sz="2400">
              <a:solidFill>
                <a:schemeClr val="dk1"/>
              </a:solidFill>
              <a:latin typeface="Times New Roman"/>
              <a:ea typeface="Times New Roman"/>
              <a:cs typeface="Times New Roman"/>
              <a:sym typeface="Times New Roman"/>
            </a:endParaRPr>
          </a:p>
        </p:txBody>
      </p:sp>
      <p:sp>
        <p:nvSpPr>
          <p:cNvPr id="452" name="Google Shape;452;p39"/>
          <p:cNvSpPr/>
          <p:nvPr/>
        </p:nvSpPr>
        <p:spPr>
          <a:xfrm>
            <a:off x="4191000" y="3962400"/>
            <a:ext cx="3886200" cy="304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2209800" y="228600"/>
            <a:ext cx="4607511"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
              <a:buFont typeface="Calibri"/>
              <a:buNone/>
            </a:pP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TVB trực tiếp/gián tiếp/TV đùi ?</a:t>
            </a:r>
            <a:br>
              <a:rPr b="0" i="0" lang="en-US" sz="3959" u="none" cap="none" strike="noStrike">
                <a:solidFill>
                  <a:schemeClr val="dk1"/>
                </a:solidFill>
                <a:latin typeface="Calibri"/>
                <a:ea typeface="Calibri"/>
                <a:cs typeface="Calibri"/>
                <a:sym typeface="Calibri"/>
              </a:rPr>
            </a:br>
            <a:endParaRPr b="0" i="0" sz="3959" u="none" cap="none" strike="noStrike">
              <a:solidFill>
                <a:schemeClr val="dk1"/>
              </a:solidFill>
              <a:latin typeface="Calibri"/>
              <a:ea typeface="Calibri"/>
              <a:cs typeface="Calibri"/>
              <a:sym typeface="Calibri"/>
            </a:endParaRPr>
          </a:p>
        </p:txBody>
      </p:sp>
      <p:pic>
        <p:nvPicPr>
          <p:cNvPr id="164" name="Google Shape;164;p4"/>
          <p:cNvPicPr preferRelativeResize="0"/>
          <p:nvPr/>
        </p:nvPicPr>
        <p:blipFill rotWithShape="1">
          <a:blip r:embed="rId3">
            <a:alphaModFix/>
          </a:blip>
          <a:srcRect b="0" l="0" r="0" t="0"/>
          <a:stretch/>
        </p:blipFill>
        <p:spPr>
          <a:xfrm>
            <a:off x="609600" y="1412850"/>
            <a:ext cx="8185353" cy="4987949"/>
          </a:xfrm>
          <a:prstGeom prst="rect">
            <a:avLst/>
          </a:prstGeom>
          <a:noFill/>
          <a:ln>
            <a:noFill/>
          </a:ln>
        </p:spPr>
      </p:pic>
      <p:sp>
        <p:nvSpPr>
          <p:cNvPr id="165" name="Google Shape;165;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40"/>
          <p:cNvPicPr preferRelativeResize="0"/>
          <p:nvPr/>
        </p:nvPicPr>
        <p:blipFill rotWithShape="1">
          <a:blip r:embed="rId3">
            <a:alphaModFix/>
          </a:blip>
          <a:srcRect b="0" l="0" r="0" t="0"/>
          <a:stretch/>
        </p:blipFill>
        <p:spPr>
          <a:xfrm>
            <a:off x="131763" y="1562100"/>
            <a:ext cx="8797925" cy="4076700"/>
          </a:xfrm>
          <a:prstGeom prst="rect">
            <a:avLst/>
          </a:prstGeom>
          <a:noFill/>
          <a:ln cap="flat" cmpd="sng" w="9525">
            <a:solidFill>
              <a:schemeClr val="accent1"/>
            </a:solidFill>
            <a:prstDash val="solid"/>
            <a:miter lim="800000"/>
            <a:headEnd len="sm" w="sm" type="none"/>
            <a:tailEnd len="sm" w="sm" type="none"/>
          </a:ln>
        </p:spPr>
      </p:pic>
      <p:sp>
        <p:nvSpPr>
          <p:cNvPr id="458" name="Google Shape;458;p40"/>
          <p:cNvSpPr txBox="1"/>
          <p:nvPr/>
        </p:nvSpPr>
        <p:spPr>
          <a:xfrm>
            <a:off x="1981200" y="609600"/>
            <a:ext cx="52578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CÁC KỸ THUẬT MỔ MỞ NGẢ TRƯỚC</a:t>
            </a:r>
            <a:endParaRPr/>
          </a:p>
        </p:txBody>
      </p:sp>
      <p:sp>
        <p:nvSpPr>
          <p:cNvPr id="459" name="Google Shape;45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0" name="Google Shape;460;p40"/>
          <p:cNvPicPr preferRelativeResize="0"/>
          <p:nvPr/>
        </p:nvPicPr>
        <p:blipFill rotWithShape="1">
          <a:blip r:embed="rId4">
            <a:alphaModFix/>
          </a:blip>
          <a:srcRect b="0" l="0" r="0" t="0"/>
          <a:stretch/>
        </p:blipFill>
        <p:spPr>
          <a:xfrm>
            <a:off x="1295400" y="5943600"/>
            <a:ext cx="6924675" cy="533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Bassini" id="465" name="Google Shape;465;p41"/>
          <p:cNvPicPr preferRelativeResize="0"/>
          <p:nvPr/>
        </p:nvPicPr>
        <p:blipFill rotWithShape="1">
          <a:blip r:embed="rId3">
            <a:alphaModFix/>
          </a:blip>
          <a:srcRect b="0" l="0" r="0" t="0"/>
          <a:stretch/>
        </p:blipFill>
        <p:spPr>
          <a:xfrm>
            <a:off x="0" y="457200"/>
            <a:ext cx="5715000" cy="4286250"/>
          </a:xfrm>
          <a:prstGeom prst="rect">
            <a:avLst/>
          </a:prstGeom>
          <a:noFill/>
          <a:ln>
            <a:noFill/>
          </a:ln>
        </p:spPr>
      </p:pic>
      <p:sp>
        <p:nvSpPr>
          <p:cNvPr id="466" name="Google Shape;466;p41"/>
          <p:cNvSpPr/>
          <p:nvPr/>
        </p:nvSpPr>
        <p:spPr>
          <a:xfrm>
            <a:off x="1219200" y="0"/>
            <a:ext cx="724405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C00000"/>
                </a:solidFill>
                <a:latin typeface="Times New Roman"/>
                <a:ea typeface="Times New Roman"/>
                <a:cs typeface="Times New Roman"/>
                <a:sym typeface="Times New Roman"/>
              </a:rPr>
              <a:t>A.</a:t>
            </a:r>
            <a:r>
              <a:rPr lang="en-US" sz="2800">
                <a:solidFill>
                  <a:srgbClr val="C00000"/>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KT mổ mở dùng mô tự thân </a:t>
            </a:r>
            <a:r>
              <a:rPr lang="en-US" sz="2800">
                <a:solidFill>
                  <a:srgbClr val="C00000"/>
                </a:solidFill>
                <a:latin typeface="Times New Roman"/>
                <a:ea typeface="Times New Roman"/>
                <a:cs typeface="Times New Roman"/>
                <a:sym typeface="Times New Roman"/>
              </a:rPr>
              <a:t>:</a:t>
            </a:r>
            <a:r>
              <a:rPr lang="en-US" sz="2800">
                <a:solidFill>
                  <a:srgbClr val="C00000"/>
                </a:solidFill>
                <a:latin typeface="Calibri"/>
                <a:ea typeface="Calibri"/>
                <a:cs typeface="Calibri"/>
                <a:sym typeface="Calibri"/>
              </a:rPr>
              <a:t> </a:t>
            </a:r>
            <a:r>
              <a:rPr b="1" lang="en-US" sz="3200">
                <a:solidFill>
                  <a:srgbClr val="C00000"/>
                </a:solidFill>
                <a:latin typeface="Calibri"/>
                <a:ea typeface="Calibri"/>
                <a:cs typeface="Calibri"/>
                <a:sym typeface="Calibri"/>
              </a:rPr>
              <a:t>Bassini</a:t>
            </a:r>
            <a:endParaRPr b="1" sz="3200">
              <a:solidFill>
                <a:srgbClr val="C00000"/>
              </a:solidFill>
              <a:latin typeface="Calibri"/>
              <a:ea typeface="Calibri"/>
              <a:cs typeface="Calibri"/>
              <a:sym typeface="Calibri"/>
            </a:endParaRPr>
          </a:p>
        </p:txBody>
      </p:sp>
      <p:pic>
        <p:nvPicPr>
          <p:cNvPr descr="Hgph3" id="467" name="Google Shape;467;p41"/>
          <p:cNvPicPr preferRelativeResize="0"/>
          <p:nvPr/>
        </p:nvPicPr>
        <p:blipFill rotWithShape="1">
          <a:blip r:embed="rId4">
            <a:alphaModFix/>
          </a:blip>
          <a:srcRect b="0" l="0" r="0" t="0"/>
          <a:stretch/>
        </p:blipFill>
        <p:spPr>
          <a:xfrm>
            <a:off x="5219700" y="2819400"/>
            <a:ext cx="3924300" cy="4038600"/>
          </a:xfrm>
          <a:prstGeom prst="rect">
            <a:avLst/>
          </a:prstGeom>
          <a:noFill/>
          <a:ln>
            <a:noFill/>
          </a:ln>
        </p:spPr>
      </p:pic>
      <p:sp>
        <p:nvSpPr>
          <p:cNvPr id="468" name="Google Shape;468;p41"/>
          <p:cNvSpPr/>
          <p:nvPr/>
        </p:nvSpPr>
        <p:spPr>
          <a:xfrm>
            <a:off x="6248400" y="4267200"/>
            <a:ext cx="381000" cy="457200"/>
          </a:xfrm>
          <a:prstGeom prst="ellipse">
            <a:avLst/>
          </a:prstGeom>
          <a:noFill/>
          <a:ln cap="flat" cmpd="sng" w="952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41"/>
          <p:cNvSpPr/>
          <p:nvPr/>
        </p:nvSpPr>
        <p:spPr>
          <a:xfrm>
            <a:off x="6553200" y="5105400"/>
            <a:ext cx="152400" cy="152400"/>
          </a:xfrm>
          <a:prstGeom prst="ellipse">
            <a:avLst/>
          </a:prstGeom>
          <a:noFill/>
          <a:ln cap="flat" cmpd="sng" w="952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41"/>
          <p:cNvSpPr txBox="1"/>
          <p:nvPr/>
        </p:nvSpPr>
        <p:spPr>
          <a:xfrm>
            <a:off x="609600" y="5105400"/>
            <a:ext cx="1905000" cy="131445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3 thành phần</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114300" lvl="0" marL="0" marR="0" rtl="0" algn="l">
              <a:spcBef>
                <a:spcPts val="27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Cơ chéo trong</a:t>
            </a:r>
            <a:endParaRPr sz="1800">
              <a:solidFill>
                <a:schemeClr val="dk1"/>
              </a:solidFill>
              <a:latin typeface="Times New Roman"/>
              <a:ea typeface="Times New Roman"/>
              <a:cs typeface="Times New Roman"/>
              <a:sym typeface="Times New Roman"/>
            </a:endParaRPr>
          </a:p>
          <a:p>
            <a:pPr indent="-114300" lvl="0" marL="0" marR="0" rtl="0" algn="l">
              <a:spcBef>
                <a:spcPts val="27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Cơ ngang</a:t>
            </a:r>
            <a:endParaRPr sz="1800">
              <a:solidFill>
                <a:schemeClr val="dk1"/>
              </a:solidFill>
              <a:latin typeface="Times New Roman"/>
              <a:ea typeface="Times New Roman"/>
              <a:cs typeface="Times New Roman"/>
              <a:sym typeface="Times New Roman"/>
            </a:endParaRPr>
          </a:p>
          <a:p>
            <a:pPr indent="-114300" lvl="0" marL="0" marR="0" rtl="0" algn="l">
              <a:spcBef>
                <a:spcPts val="27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Mạc ngang</a:t>
            </a:r>
            <a:endParaRPr sz="1800">
              <a:solidFill>
                <a:schemeClr val="dk1"/>
              </a:solidFill>
              <a:latin typeface="Times New Roman"/>
              <a:ea typeface="Times New Roman"/>
              <a:cs typeface="Times New Roman"/>
              <a:sym typeface="Times New Roman"/>
            </a:endParaRPr>
          </a:p>
        </p:txBody>
      </p:sp>
      <p:sp>
        <p:nvSpPr>
          <p:cNvPr id="471" name="Google Shape;471;p41"/>
          <p:cNvSpPr txBox="1"/>
          <p:nvPr/>
        </p:nvSpPr>
        <p:spPr>
          <a:xfrm>
            <a:off x="2971800" y="5105400"/>
            <a:ext cx="1905000" cy="131112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5000"/>
              </a:lnSpc>
              <a:spcBef>
                <a:spcPts val="0"/>
              </a:spcBef>
              <a:spcAft>
                <a:spcPts val="0"/>
              </a:spcAft>
              <a:buNone/>
            </a:pPr>
            <a:r>
              <a:rPr b="1" lang="en-US" sz="1800">
                <a:solidFill>
                  <a:srgbClr val="C00000"/>
                </a:solidFill>
                <a:latin typeface="Times New Roman"/>
                <a:ea typeface="Times New Roman"/>
                <a:cs typeface="Times New Roman"/>
                <a:sym typeface="Times New Roman"/>
              </a:rPr>
              <a:t>Thực tế:</a:t>
            </a:r>
            <a:endParaRPr b="1" sz="1800">
              <a:solidFill>
                <a:srgbClr val="C00000"/>
              </a:solidFill>
              <a:latin typeface="Times New Roman"/>
              <a:ea typeface="Times New Roman"/>
              <a:cs typeface="Times New Roman"/>
              <a:sym typeface="Times New Roman"/>
            </a:endParaRPr>
          </a:p>
          <a:p>
            <a:pPr indent="0" lvl="0" marL="0" marR="0" rtl="0" algn="l">
              <a:lnSpc>
                <a:spcPct val="105000"/>
              </a:lnSpc>
              <a:spcBef>
                <a:spcPts val="360"/>
              </a:spcBef>
              <a:spcAft>
                <a:spcPts val="0"/>
              </a:spcAft>
              <a:buNone/>
            </a:pPr>
            <a:r>
              <a:rPr lang="en-US" sz="1800">
                <a:solidFill>
                  <a:schemeClr val="dk1"/>
                </a:solidFill>
                <a:latin typeface="Times New Roman"/>
                <a:ea typeface="Times New Roman"/>
                <a:cs typeface="Times New Roman"/>
                <a:sym typeface="Times New Roman"/>
              </a:rPr>
              <a:t>Không lấy mạc ngang vào đường khâu tạo hình</a:t>
            </a:r>
            <a:endParaRPr sz="1800">
              <a:solidFill>
                <a:schemeClr val="dk1"/>
              </a:solidFill>
              <a:latin typeface="Times New Roman"/>
              <a:ea typeface="Times New Roman"/>
              <a:cs typeface="Times New Roman"/>
              <a:sym typeface="Times New Roman"/>
            </a:endParaRPr>
          </a:p>
        </p:txBody>
      </p:sp>
      <p:sp>
        <p:nvSpPr>
          <p:cNvPr id="472" name="Google Shape;472;p41"/>
          <p:cNvSpPr txBox="1"/>
          <p:nvPr/>
        </p:nvSpPr>
        <p:spPr>
          <a:xfrm>
            <a:off x="6400800" y="838200"/>
            <a:ext cx="2057400" cy="64135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Tái phát: 3,6% </a:t>
            </a:r>
            <a:r>
              <a:rPr lang="en-US" sz="1800">
                <a:solidFill>
                  <a:schemeClr val="dk1"/>
                </a:solidFill>
                <a:latin typeface="Times New Roman"/>
                <a:ea typeface="Times New Roman"/>
                <a:cs typeface="Times New Roman"/>
                <a:sym typeface="Times New Roman"/>
              </a:rPr>
              <a:t>(Bassini-1878)</a:t>
            </a:r>
            <a:endParaRPr/>
          </a:p>
        </p:txBody>
      </p:sp>
      <p:sp>
        <p:nvSpPr>
          <p:cNvPr id="473" name="Google Shape;4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Shouldice" id="478" name="Google Shape;478;p42"/>
          <p:cNvPicPr preferRelativeResize="0"/>
          <p:nvPr/>
        </p:nvPicPr>
        <p:blipFill rotWithShape="1">
          <a:blip r:embed="rId3">
            <a:alphaModFix/>
          </a:blip>
          <a:srcRect b="0" l="0" r="0" t="0"/>
          <a:stretch/>
        </p:blipFill>
        <p:spPr>
          <a:xfrm>
            <a:off x="0" y="685800"/>
            <a:ext cx="5257800" cy="3943350"/>
          </a:xfrm>
          <a:prstGeom prst="rect">
            <a:avLst/>
          </a:prstGeom>
          <a:noFill/>
          <a:ln>
            <a:noFill/>
          </a:ln>
        </p:spPr>
      </p:pic>
      <p:sp>
        <p:nvSpPr>
          <p:cNvPr id="479" name="Google Shape;479;p42"/>
          <p:cNvSpPr/>
          <p:nvPr/>
        </p:nvSpPr>
        <p:spPr>
          <a:xfrm>
            <a:off x="1981200" y="0"/>
            <a:ext cx="6304868" cy="5232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00"/>
                </a:solidFill>
                <a:latin typeface="Calibri"/>
                <a:ea typeface="Calibri"/>
                <a:cs typeface="Calibri"/>
                <a:sym typeface="Calibri"/>
              </a:rPr>
              <a:t> </a:t>
            </a:r>
            <a:r>
              <a:rPr b="1" lang="en-US" sz="2800">
                <a:solidFill>
                  <a:schemeClr val="dk1"/>
                </a:solidFill>
                <a:latin typeface="Times New Roman"/>
                <a:ea typeface="Times New Roman"/>
                <a:cs typeface="Times New Roman"/>
                <a:sym typeface="Times New Roman"/>
              </a:rPr>
              <a:t>KT mổ mở dùng mô tự thân </a:t>
            </a:r>
            <a:r>
              <a:rPr lang="en-US" sz="2800">
                <a:solidFill>
                  <a:srgbClr val="C00000"/>
                </a:solidFill>
                <a:latin typeface="Calibri"/>
                <a:ea typeface="Calibri"/>
                <a:cs typeface="Calibri"/>
                <a:sym typeface="Calibri"/>
              </a:rPr>
              <a:t>: </a:t>
            </a:r>
            <a:r>
              <a:rPr b="1" lang="en-US" sz="2800">
                <a:solidFill>
                  <a:srgbClr val="C00000"/>
                </a:solidFill>
                <a:latin typeface="Calibri"/>
                <a:ea typeface="Calibri"/>
                <a:cs typeface="Calibri"/>
                <a:sym typeface="Calibri"/>
              </a:rPr>
              <a:t>Shouldice</a:t>
            </a:r>
            <a:endParaRPr b="1" sz="2800">
              <a:solidFill>
                <a:srgbClr val="C00000"/>
              </a:solidFill>
              <a:latin typeface="Calibri"/>
              <a:ea typeface="Calibri"/>
              <a:cs typeface="Calibri"/>
              <a:sym typeface="Calibri"/>
            </a:endParaRPr>
          </a:p>
        </p:txBody>
      </p:sp>
      <p:sp>
        <p:nvSpPr>
          <p:cNvPr id="480" name="Google Shape;480;p42"/>
          <p:cNvSpPr txBox="1"/>
          <p:nvPr/>
        </p:nvSpPr>
        <p:spPr>
          <a:xfrm>
            <a:off x="914400" y="4800600"/>
            <a:ext cx="3200400" cy="175432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4 lớp khâu liên tục:</a:t>
            </a:r>
            <a:endParaRPr b="1" sz="1800">
              <a:solidFill>
                <a:srgbClr val="C00000"/>
              </a:solidFill>
              <a:latin typeface="Times New Roman"/>
              <a:ea typeface="Times New Roman"/>
              <a:cs typeface="Times New Roman"/>
              <a:sym typeface="Times New Roman"/>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Lớp 1+2: gấp đôi mạc ngang</a:t>
            </a:r>
            <a:endParaRPr sz="1800">
              <a:solidFill>
                <a:schemeClr val="dk1"/>
              </a:solidFill>
              <a:latin typeface="Times New Roman"/>
              <a:ea typeface="Times New Roman"/>
              <a:cs typeface="Times New Roman"/>
              <a:sym typeface="Times New Roman"/>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Lớp 3+4: cơ ngang và chéo trong🡪 d/c bẹn, cân cơ chéo ngoài</a:t>
            </a:r>
            <a:endParaRPr sz="1800">
              <a:solidFill>
                <a:schemeClr val="dk1"/>
              </a:solidFill>
              <a:latin typeface="Times New Roman"/>
              <a:ea typeface="Times New Roman"/>
              <a:cs typeface="Times New Roman"/>
              <a:sym typeface="Times New Roman"/>
            </a:endParaRPr>
          </a:p>
        </p:txBody>
      </p:sp>
      <p:sp>
        <p:nvSpPr>
          <p:cNvPr id="481" name="Google Shape;481;p42"/>
          <p:cNvSpPr txBox="1"/>
          <p:nvPr/>
        </p:nvSpPr>
        <p:spPr>
          <a:xfrm>
            <a:off x="5715000" y="914400"/>
            <a:ext cx="3048000" cy="147732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t>
            </a:r>
            <a:r>
              <a:rPr b="1" lang="en-US" sz="1800">
                <a:solidFill>
                  <a:schemeClr val="dk1"/>
                </a:solidFill>
                <a:latin typeface="Times New Roman"/>
                <a:ea typeface="Times New Roman"/>
                <a:cs typeface="Times New Roman"/>
                <a:sym typeface="Times New Roman"/>
              </a:rPr>
              <a:t>Tỷ lệ tái phát: 1%</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(Shouldice Clinics)</a:t>
            </a:r>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 Được coi như là Bassini cải biên</a:t>
            </a:r>
            <a:endParaRPr sz="1800">
              <a:solidFill>
                <a:schemeClr val="dk1"/>
              </a:solidFill>
              <a:latin typeface="Times New Roman"/>
              <a:ea typeface="Times New Roman"/>
              <a:cs typeface="Times New Roman"/>
              <a:sym typeface="Times New Roman"/>
            </a:endParaRPr>
          </a:p>
        </p:txBody>
      </p:sp>
      <p:sp>
        <p:nvSpPr>
          <p:cNvPr id="482" name="Google Shape;482;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McVay" id="487" name="Google Shape;487;p43"/>
          <p:cNvPicPr preferRelativeResize="0"/>
          <p:nvPr/>
        </p:nvPicPr>
        <p:blipFill rotWithShape="1">
          <a:blip r:embed="rId3">
            <a:alphaModFix/>
          </a:blip>
          <a:srcRect b="0" l="0" r="0" t="0"/>
          <a:stretch/>
        </p:blipFill>
        <p:spPr>
          <a:xfrm>
            <a:off x="76200" y="457200"/>
            <a:ext cx="5410200" cy="4057650"/>
          </a:xfrm>
          <a:prstGeom prst="rect">
            <a:avLst/>
          </a:prstGeom>
          <a:noFill/>
          <a:ln>
            <a:noFill/>
          </a:ln>
        </p:spPr>
      </p:pic>
      <p:sp>
        <p:nvSpPr>
          <p:cNvPr id="488" name="Google Shape;488;p43"/>
          <p:cNvSpPr/>
          <p:nvPr/>
        </p:nvSpPr>
        <p:spPr>
          <a:xfrm>
            <a:off x="1905000" y="0"/>
            <a:ext cx="5867400" cy="58477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00"/>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KT mổ mở dùng mô tự thân </a:t>
            </a:r>
            <a:r>
              <a:rPr b="1" lang="en-US" sz="2400">
                <a:solidFill>
                  <a:srgbClr val="C00000"/>
                </a:solidFill>
                <a:latin typeface="Times New Roman"/>
                <a:ea typeface="Times New Roman"/>
                <a:cs typeface="Times New Roman"/>
                <a:sym typeface="Times New Roman"/>
              </a:rPr>
              <a:t>:</a:t>
            </a:r>
            <a:r>
              <a:rPr b="1" lang="en-US" sz="2400">
                <a:solidFill>
                  <a:srgbClr val="C00000"/>
                </a:solidFill>
                <a:latin typeface="Calibri"/>
                <a:ea typeface="Calibri"/>
                <a:cs typeface="Calibri"/>
                <a:sym typeface="Calibri"/>
              </a:rPr>
              <a:t> </a:t>
            </a:r>
            <a:r>
              <a:rPr b="1" lang="en-US" sz="3200">
                <a:solidFill>
                  <a:srgbClr val="C00000"/>
                </a:solidFill>
                <a:latin typeface="Calibri"/>
                <a:ea typeface="Calibri"/>
                <a:cs typeface="Calibri"/>
                <a:sym typeface="Calibri"/>
              </a:rPr>
              <a:t>Mc Vay</a:t>
            </a:r>
            <a:endParaRPr b="1" sz="3200">
              <a:solidFill>
                <a:srgbClr val="C00000"/>
              </a:solidFill>
              <a:latin typeface="Calibri"/>
              <a:ea typeface="Calibri"/>
              <a:cs typeface="Calibri"/>
              <a:sym typeface="Calibri"/>
            </a:endParaRPr>
          </a:p>
        </p:txBody>
      </p:sp>
      <p:pic>
        <p:nvPicPr>
          <p:cNvPr descr="Hgph3" id="489" name="Google Shape;489;p43"/>
          <p:cNvPicPr preferRelativeResize="0"/>
          <p:nvPr/>
        </p:nvPicPr>
        <p:blipFill rotWithShape="1">
          <a:blip r:embed="rId4">
            <a:alphaModFix/>
          </a:blip>
          <a:srcRect b="0" l="0" r="0" t="0"/>
          <a:stretch/>
        </p:blipFill>
        <p:spPr>
          <a:xfrm>
            <a:off x="5219700" y="2819400"/>
            <a:ext cx="3924300" cy="4038600"/>
          </a:xfrm>
          <a:prstGeom prst="rect">
            <a:avLst/>
          </a:prstGeom>
          <a:noFill/>
          <a:ln cap="flat" cmpd="sng" w="9525">
            <a:solidFill>
              <a:srgbClr val="000000"/>
            </a:solidFill>
            <a:prstDash val="solid"/>
            <a:miter lim="800000"/>
            <a:headEnd len="sm" w="sm" type="none"/>
            <a:tailEnd len="sm" w="sm" type="none"/>
          </a:ln>
        </p:spPr>
      </p:pic>
      <p:sp>
        <p:nvSpPr>
          <p:cNvPr id="490" name="Google Shape;490;p43"/>
          <p:cNvSpPr/>
          <p:nvPr/>
        </p:nvSpPr>
        <p:spPr>
          <a:xfrm>
            <a:off x="6324600" y="4419600"/>
            <a:ext cx="304800" cy="304800"/>
          </a:xfrm>
          <a:prstGeom prst="ellipse">
            <a:avLst/>
          </a:prstGeom>
          <a:noFill/>
          <a:ln cap="flat" cmpd="sng" w="127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43"/>
          <p:cNvSpPr/>
          <p:nvPr/>
        </p:nvSpPr>
        <p:spPr>
          <a:xfrm>
            <a:off x="6705600" y="5410200"/>
            <a:ext cx="228600" cy="228600"/>
          </a:xfrm>
          <a:prstGeom prst="ellipse">
            <a:avLst/>
          </a:prstGeom>
          <a:noFill/>
          <a:ln cap="flat" cmpd="sng" w="952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43"/>
          <p:cNvSpPr txBox="1"/>
          <p:nvPr/>
        </p:nvSpPr>
        <p:spPr>
          <a:xfrm>
            <a:off x="533400" y="4724400"/>
            <a:ext cx="4038600" cy="175432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Trong: Khâu vào d/c Cooperr 🡪 </a:t>
            </a:r>
            <a:r>
              <a:rPr b="1" lang="en-US" sz="1800">
                <a:solidFill>
                  <a:srgbClr val="C00000"/>
                </a:solidFill>
                <a:latin typeface="Times New Roman"/>
                <a:ea typeface="Times New Roman"/>
                <a:cs typeface="Times New Roman"/>
                <a:sym typeface="Times New Roman"/>
              </a:rPr>
              <a:t>che cả lỗ bẹn – đùi</a:t>
            </a:r>
            <a:endParaRPr b="1" sz="1800">
              <a:solidFill>
                <a:srgbClr val="C00000"/>
              </a:solidFill>
              <a:latin typeface="Times New Roman"/>
              <a:ea typeface="Times New Roman"/>
              <a:cs typeface="Times New Roman"/>
              <a:sym typeface="Times New Roman"/>
            </a:endParaRPr>
          </a:p>
          <a:p>
            <a:pPr indent="0" lvl="0" marL="0" marR="0" rtl="0" algn="l">
              <a:spcBef>
                <a:spcPts val="900"/>
              </a:spcBef>
              <a:spcAft>
                <a:spcPts val="0"/>
              </a:spcAft>
              <a:buNone/>
            </a:pPr>
            <a:r>
              <a:rPr b="1" lang="en-US" sz="1800">
                <a:solidFill>
                  <a:schemeClr val="dk1"/>
                </a:solidFill>
                <a:latin typeface="Times New Roman"/>
                <a:ea typeface="Times New Roman"/>
                <a:cs typeface="Times New Roman"/>
                <a:sym typeface="Times New Roman"/>
              </a:rPr>
              <a:t>Mũi khâu chuyển 3 miền</a:t>
            </a:r>
            <a:r>
              <a:rPr lang="en-US" sz="1800">
                <a:solidFill>
                  <a:schemeClr val="dk1"/>
                </a:solidFill>
                <a:latin typeface="Times New Roman"/>
                <a:ea typeface="Times New Roman"/>
                <a:cs typeface="Times New Roman"/>
                <a:sym typeface="Times New Roman"/>
              </a:rPr>
              <a:t>: Thêm d/c bẹn hoặc bao ĐTM đùi</a:t>
            </a:r>
            <a:endParaRPr sz="1800">
              <a:solidFill>
                <a:schemeClr val="dk1"/>
              </a:solidFill>
              <a:latin typeface="Times New Roman"/>
              <a:ea typeface="Times New Roman"/>
              <a:cs typeface="Times New Roman"/>
              <a:sym typeface="Times New Roman"/>
            </a:endParaRPr>
          </a:p>
          <a:p>
            <a:pPr indent="0" lvl="0" marL="0" marR="0" rtl="0" algn="l">
              <a:spcBef>
                <a:spcPts val="900"/>
              </a:spcBef>
              <a:spcAft>
                <a:spcPts val="0"/>
              </a:spcAft>
              <a:buNone/>
            </a:pPr>
            <a:r>
              <a:rPr lang="en-US" sz="1800">
                <a:solidFill>
                  <a:schemeClr val="dk1"/>
                </a:solidFill>
                <a:latin typeface="Times New Roman"/>
                <a:ea typeface="Times New Roman"/>
                <a:cs typeface="Times New Roman"/>
                <a:sym typeface="Times New Roman"/>
              </a:rPr>
              <a:t>Ngoài: khâu vào d/c bẹn</a:t>
            </a:r>
            <a:endParaRPr sz="1800">
              <a:solidFill>
                <a:schemeClr val="dk1"/>
              </a:solidFill>
              <a:latin typeface="Times New Roman"/>
              <a:ea typeface="Times New Roman"/>
              <a:cs typeface="Times New Roman"/>
              <a:sym typeface="Times New Roman"/>
            </a:endParaRPr>
          </a:p>
        </p:txBody>
      </p:sp>
      <p:sp>
        <p:nvSpPr>
          <p:cNvPr id="493" name="Google Shape;493;p43"/>
          <p:cNvSpPr txBox="1"/>
          <p:nvPr/>
        </p:nvSpPr>
        <p:spPr>
          <a:xfrm>
            <a:off x="6019800" y="914400"/>
            <a:ext cx="2743200" cy="10341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Tái phát: 0,6% (</a:t>
            </a:r>
            <a:r>
              <a:rPr lang="en-US" sz="1800">
                <a:solidFill>
                  <a:schemeClr val="dk1"/>
                </a:solidFill>
                <a:latin typeface="Times New Roman"/>
                <a:ea typeface="Times New Roman"/>
                <a:cs typeface="Times New Roman"/>
                <a:sym typeface="Times New Roman"/>
              </a:rPr>
              <a:t>??)</a:t>
            </a:r>
            <a:endParaRPr/>
          </a:p>
          <a:p>
            <a:pPr indent="0" lvl="0" marL="0" marR="0" rtl="0" algn="l">
              <a:spcBef>
                <a:spcPts val="360"/>
              </a:spcBef>
              <a:spcAft>
                <a:spcPts val="0"/>
              </a:spcAft>
              <a:buNone/>
            </a:pPr>
            <a:r>
              <a:rPr lang="en-US" sz="1800">
                <a:solidFill>
                  <a:schemeClr val="dk1"/>
                </a:solidFill>
                <a:latin typeface="Times New Roman"/>
                <a:ea typeface="Times New Roman"/>
                <a:cs typeface="Times New Roman"/>
                <a:sym typeface="Times New Roman"/>
              </a:rPr>
              <a:t>- Căng 🡪 </a:t>
            </a:r>
            <a:r>
              <a:rPr b="1" lang="en-US" sz="1800">
                <a:solidFill>
                  <a:srgbClr val="C00000"/>
                </a:solidFill>
                <a:latin typeface="Times New Roman"/>
                <a:ea typeface="Times New Roman"/>
                <a:cs typeface="Times New Roman"/>
                <a:sym typeface="Times New Roman"/>
              </a:rPr>
              <a:t>Rạch dãn</a:t>
            </a:r>
            <a:endParaRPr b="1" sz="1800">
              <a:solidFill>
                <a:srgbClr val="C00000"/>
              </a:solidFill>
              <a:latin typeface="Times New Roman"/>
              <a:ea typeface="Times New Roman"/>
              <a:cs typeface="Times New Roman"/>
              <a:sym typeface="Times New Roman"/>
            </a:endParaRPr>
          </a:p>
          <a:p>
            <a:pPr indent="0" lvl="0" marL="0" marR="0" rtl="0" algn="l">
              <a:spcBef>
                <a:spcPts val="360"/>
              </a:spcBef>
              <a:spcAft>
                <a:spcPts val="0"/>
              </a:spcAft>
              <a:buNone/>
            </a:pPr>
            <a:r>
              <a:rPr lang="en-US" sz="1800">
                <a:solidFill>
                  <a:schemeClr val="dk1"/>
                </a:solidFill>
                <a:latin typeface="Times New Roman"/>
                <a:ea typeface="Times New Roman"/>
                <a:cs typeface="Times New Roman"/>
                <a:sym typeface="Times New Roman"/>
              </a:rPr>
              <a:t>- Tai biến: </a:t>
            </a:r>
            <a:r>
              <a:rPr b="1" lang="en-US" sz="1800">
                <a:solidFill>
                  <a:srgbClr val="FF0000"/>
                </a:solidFill>
                <a:latin typeface="Times New Roman"/>
                <a:ea typeface="Times New Roman"/>
                <a:cs typeface="Times New Roman"/>
                <a:sym typeface="Times New Roman"/>
              </a:rPr>
              <a:t>phạm TM đùi</a:t>
            </a:r>
            <a:endParaRPr b="1" sz="1800">
              <a:solidFill>
                <a:srgbClr val="FF0000"/>
              </a:solidFill>
              <a:latin typeface="Times New Roman"/>
              <a:ea typeface="Times New Roman"/>
              <a:cs typeface="Times New Roman"/>
              <a:sym typeface="Times New Roman"/>
            </a:endParaRPr>
          </a:p>
        </p:txBody>
      </p:sp>
      <p:sp>
        <p:nvSpPr>
          <p:cNvPr id="494" name="Google Shape;49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Lichtenstein" id="499" name="Google Shape;499;p44"/>
          <p:cNvPicPr preferRelativeResize="0"/>
          <p:nvPr/>
        </p:nvPicPr>
        <p:blipFill rotWithShape="1">
          <a:blip r:embed="rId3">
            <a:alphaModFix/>
          </a:blip>
          <a:srcRect b="0" l="0" r="0" t="0"/>
          <a:stretch/>
        </p:blipFill>
        <p:spPr>
          <a:xfrm>
            <a:off x="0" y="457200"/>
            <a:ext cx="4419600" cy="3314700"/>
          </a:xfrm>
          <a:prstGeom prst="rect">
            <a:avLst/>
          </a:prstGeom>
          <a:noFill/>
          <a:ln>
            <a:noFill/>
          </a:ln>
        </p:spPr>
      </p:pic>
      <p:sp>
        <p:nvSpPr>
          <p:cNvPr id="500" name="Google Shape;500;p44"/>
          <p:cNvSpPr txBox="1"/>
          <p:nvPr/>
        </p:nvSpPr>
        <p:spPr>
          <a:xfrm>
            <a:off x="381000" y="0"/>
            <a:ext cx="8382000" cy="5232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B</a:t>
            </a:r>
            <a:r>
              <a:rPr lang="en-US" sz="24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KT mổ mở dùng MG </a:t>
            </a:r>
            <a:r>
              <a:rPr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Lichtenstein</a:t>
            </a:r>
            <a:endParaRPr/>
          </a:p>
        </p:txBody>
      </p:sp>
      <p:pic>
        <p:nvPicPr>
          <p:cNvPr descr="Lichtenstein" id="501" name="Google Shape;501;p44"/>
          <p:cNvPicPr preferRelativeResize="0"/>
          <p:nvPr/>
        </p:nvPicPr>
        <p:blipFill rotWithShape="1">
          <a:blip r:embed="rId4">
            <a:alphaModFix/>
          </a:blip>
          <a:srcRect b="897" l="-294" r="0" t="6663"/>
          <a:stretch/>
        </p:blipFill>
        <p:spPr>
          <a:xfrm>
            <a:off x="5181600" y="2895600"/>
            <a:ext cx="3962400" cy="3962400"/>
          </a:xfrm>
          <a:prstGeom prst="rect">
            <a:avLst/>
          </a:prstGeom>
          <a:noFill/>
          <a:ln cap="flat" cmpd="sng" w="9525">
            <a:solidFill>
              <a:srgbClr val="000000"/>
            </a:solidFill>
            <a:prstDash val="solid"/>
            <a:miter lim="800000"/>
            <a:headEnd len="sm" w="sm" type="none"/>
            <a:tailEnd len="sm" w="sm" type="none"/>
          </a:ln>
        </p:spPr>
      </p:pic>
      <p:pic>
        <p:nvPicPr>
          <p:cNvPr descr="HLi9" id="502" name="Google Shape;502;p44"/>
          <p:cNvPicPr preferRelativeResize="0"/>
          <p:nvPr/>
        </p:nvPicPr>
        <p:blipFill rotWithShape="1">
          <a:blip r:embed="rId5">
            <a:alphaModFix/>
          </a:blip>
          <a:srcRect b="0" l="0" r="0" t="0"/>
          <a:stretch/>
        </p:blipFill>
        <p:spPr>
          <a:xfrm>
            <a:off x="0" y="3543300"/>
            <a:ext cx="4419600" cy="3314700"/>
          </a:xfrm>
          <a:prstGeom prst="rect">
            <a:avLst/>
          </a:prstGeom>
          <a:noFill/>
          <a:ln cap="flat" cmpd="sng" w="9525">
            <a:solidFill>
              <a:schemeClr val="dk1"/>
            </a:solidFill>
            <a:prstDash val="solid"/>
            <a:miter lim="800000"/>
            <a:headEnd len="sm" w="sm" type="none"/>
            <a:tailEnd len="sm" w="sm" type="none"/>
          </a:ln>
        </p:spPr>
      </p:pic>
      <p:sp>
        <p:nvSpPr>
          <p:cNvPr id="503" name="Google Shape;503;p44"/>
          <p:cNvSpPr/>
          <p:nvPr/>
        </p:nvSpPr>
        <p:spPr>
          <a:xfrm>
            <a:off x="1447800" y="4876800"/>
            <a:ext cx="304800" cy="304800"/>
          </a:xfrm>
          <a:prstGeom prst="ellipse">
            <a:avLst/>
          </a:prstGeom>
          <a:noFill/>
          <a:ln cap="flat" cmpd="sng" w="2857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44"/>
          <p:cNvSpPr txBox="1"/>
          <p:nvPr/>
        </p:nvSpPr>
        <p:spPr>
          <a:xfrm>
            <a:off x="5257800" y="838200"/>
            <a:ext cx="3429000" cy="78483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Tái phát: 0%, Nhiễm trùng: 0%</a:t>
            </a:r>
            <a:endParaRPr sz="1800">
              <a:solidFill>
                <a:schemeClr val="dk1"/>
              </a:solidFill>
              <a:latin typeface="Times New Roman"/>
              <a:ea typeface="Times New Roman"/>
              <a:cs typeface="Times New Roman"/>
              <a:sym typeface="Times New Roman"/>
            </a:endParaRPr>
          </a:p>
          <a:p>
            <a:pPr indent="0" lvl="0" marL="0" marR="0" rtl="0" algn="ctr">
              <a:spcBef>
                <a:spcPts val="900"/>
              </a:spcBef>
              <a:spcAft>
                <a:spcPts val="0"/>
              </a:spcAft>
              <a:buNone/>
            </a:pPr>
            <a:r>
              <a:rPr lang="en-US" sz="1800">
                <a:solidFill>
                  <a:schemeClr val="dk1"/>
                </a:solidFill>
                <a:latin typeface="Times New Roman"/>
                <a:ea typeface="Times New Roman"/>
                <a:cs typeface="Times New Roman"/>
                <a:sym typeface="Times New Roman"/>
              </a:rPr>
              <a:t>(Lichtenstein-1990)</a:t>
            </a:r>
            <a:endParaRPr/>
          </a:p>
        </p:txBody>
      </p:sp>
      <p:sp>
        <p:nvSpPr>
          <p:cNvPr id="505" name="Google Shape;505;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Licht_tech_2" id="510" name="Google Shape;510;p45"/>
          <p:cNvPicPr preferRelativeResize="0"/>
          <p:nvPr/>
        </p:nvPicPr>
        <p:blipFill rotWithShape="1">
          <a:blip r:embed="rId3">
            <a:alphaModFix/>
          </a:blip>
          <a:srcRect b="0" l="0" r="0" t="0"/>
          <a:stretch/>
        </p:blipFill>
        <p:spPr>
          <a:xfrm>
            <a:off x="0" y="0"/>
            <a:ext cx="4495800" cy="3421063"/>
          </a:xfrm>
          <a:prstGeom prst="rect">
            <a:avLst/>
          </a:prstGeom>
          <a:noFill/>
          <a:ln>
            <a:noFill/>
          </a:ln>
          <a:effectLst>
            <a:outerShdw rotWithShape="0" algn="ctr" dir="2700000" dist="35921">
              <a:srgbClr val="808080"/>
            </a:outerShdw>
          </a:effectLst>
        </p:spPr>
      </p:pic>
      <p:pic>
        <p:nvPicPr>
          <p:cNvPr descr="Licht_tech_3" id="511" name="Google Shape;511;p45"/>
          <p:cNvPicPr preferRelativeResize="0"/>
          <p:nvPr/>
        </p:nvPicPr>
        <p:blipFill rotWithShape="1">
          <a:blip r:embed="rId4">
            <a:alphaModFix/>
          </a:blip>
          <a:srcRect b="0" l="0" r="0" t="0"/>
          <a:stretch/>
        </p:blipFill>
        <p:spPr>
          <a:xfrm>
            <a:off x="4572000" y="0"/>
            <a:ext cx="4572000" cy="3535363"/>
          </a:xfrm>
          <a:prstGeom prst="rect">
            <a:avLst/>
          </a:prstGeom>
          <a:noFill/>
          <a:ln>
            <a:noFill/>
          </a:ln>
          <a:effectLst>
            <a:outerShdw rotWithShape="0" algn="ctr" dir="2700000" dist="35921">
              <a:srgbClr val="808080"/>
            </a:outerShdw>
          </a:effectLst>
        </p:spPr>
      </p:pic>
      <p:pic>
        <p:nvPicPr>
          <p:cNvPr descr="Licht_tech_4" id="512" name="Google Shape;512;p45"/>
          <p:cNvPicPr preferRelativeResize="0"/>
          <p:nvPr/>
        </p:nvPicPr>
        <p:blipFill rotWithShape="1">
          <a:blip r:embed="rId5">
            <a:alphaModFix/>
          </a:blip>
          <a:srcRect b="0" l="8772" r="0" t="0"/>
          <a:stretch/>
        </p:blipFill>
        <p:spPr>
          <a:xfrm>
            <a:off x="3276600" y="3392488"/>
            <a:ext cx="4419600" cy="3465512"/>
          </a:xfrm>
          <a:prstGeom prst="rect">
            <a:avLst/>
          </a:prstGeom>
          <a:noFill/>
          <a:ln>
            <a:noFill/>
          </a:ln>
          <a:effectLst>
            <a:outerShdw rotWithShape="0" algn="ctr" dir="2700000" dist="35921">
              <a:srgbClr val="808080"/>
            </a:outerShdw>
          </a:effectLst>
        </p:spPr>
      </p:pic>
      <p:sp>
        <p:nvSpPr>
          <p:cNvPr id="513" name="Google Shape;51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Inguinal 1" id="518" name="Google Shape;518;p46"/>
          <p:cNvPicPr preferRelativeResize="0"/>
          <p:nvPr/>
        </p:nvPicPr>
        <p:blipFill rotWithShape="1">
          <a:blip r:embed="rId3">
            <a:alphaModFix/>
          </a:blip>
          <a:srcRect b="0" l="0" r="0" t="0"/>
          <a:stretch/>
        </p:blipFill>
        <p:spPr>
          <a:xfrm>
            <a:off x="0" y="0"/>
            <a:ext cx="4554538" cy="5105400"/>
          </a:xfrm>
          <a:prstGeom prst="rect">
            <a:avLst/>
          </a:prstGeom>
          <a:noFill/>
          <a:ln>
            <a:noFill/>
          </a:ln>
          <a:effectLst>
            <a:outerShdw rotWithShape="0" algn="ctr" dir="2700000" dist="35921">
              <a:srgbClr val="808080"/>
            </a:outerShdw>
          </a:effectLst>
        </p:spPr>
      </p:pic>
      <p:pic>
        <p:nvPicPr>
          <p:cNvPr descr="Inguinal 3" id="519" name="Google Shape;519;p46"/>
          <p:cNvPicPr preferRelativeResize="0"/>
          <p:nvPr/>
        </p:nvPicPr>
        <p:blipFill rotWithShape="1">
          <a:blip r:embed="rId4">
            <a:alphaModFix/>
          </a:blip>
          <a:srcRect b="0" l="0" r="0" t="0"/>
          <a:stretch/>
        </p:blipFill>
        <p:spPr>
          <a:xfrm>
            <a:off x="4676775" y="1752600"/>
            <a:ext cx="4467225" cy="5105400"/>
          </a:xfrm>
          <a:prstGeom prst="rect">
            <a:avLst/>
          </a:prstGeom>
          <a:noFill/>
          <a:ln>
            <a:noFill/>
          </a:ln>
          <a:effectLst>
            <a:outerShdw rotWithShape="0" algn="ctr" dir="2700000" dist="35921">
              <a:srgbClr val="808080"/>
            </a:outerShdw>
          </a:effectLst>
        </p:spPr>
      </p:pic>
      <p:sp>
        <p:nvSpPr>
          <p:cNvPr id="520" name="Google Shape;52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24052011487" id="526" name="Google Shape;526;p47"/>
          <p:cNvPicPr preferRelativeResize="0"/>
          <p:nvPr/>
        </p:nvPicPr>
        <p:blipFill rotWithShape="1">
          <a:blip r:embed="rId3">
            <a:alphaModFix/>
          </a:blip>
          <a:srcRect b="0" l="0" r="0" t="0"/>
          <a:stretch/>
        </p:blipFill>
        <p:spPr>
          <a:xfrm>
            <a:off x="0" y="0"/>
            <a:ext cx="4495800" cy="3505200"/>
          </a:xfrm>
          <a:prstGeom prst="rect">
            <a:avLst/>
          </a:prstGeom>
          <a:noFill/>
          <a:ln>
            <a:noFill/>
          </a:ln>
        </p:spPr>
      </p:pic>
      <p:sp>
        <p:nvSpPr>
          <p:cNvPr id="527" name="Google Shape;527;p47"/>
          <p:cNvSpPr txBox="1"/>
          <p:nvPr/>
        </p:nvSpPr>
        <p:spPr>
          <a:xfrm>
            <a:off x="7772400" y="3657600"/>
            <a:ext cx="1371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2jpg" id="528" name="Google Shape;528;p47"/>
          <p:cNvPicPr preferRelativeResize="0"/>
          <p:nvPr/>
        </p:nvPicPr>
        <p:blipFill rotWithShape="1">
          <a:blip r:embed="rId4">
            <a:alphaModFix/>
          </a:blip>
          <a:srcRect b="0" l="0" r="0" t="0"/>
          <a:stretch/>
        </p:blipFill>
        <p:spPr>
          <a:xfrm>
            <a:off x="4495800" y="0"/>
            <a:ext cx="4648200" cy="3505200"/>
          </a:xfrm>
          <a:prstGeom prst="rect">
            <a:avLst/>
          </a:prstGeom>
          <a:solidFill>
            <a:srgbClr val="00CCFF"/>
          </a:solidFill>
          <a:ln>
            <a:noFill/>
          </a:ln>
        </p:spPr>
      </p:pic>
      <p:sp>
        <p:nvSpPr>
          <p:cNvPr id="529" name="Google Shape;529;p47"/>
          <p:cNvSpPr txBox="1"/>
          <p:nvPr/>
        </p:nvSpPr>
        <p:spPr>
          <a:xfrm>
            <a:off x="3276600" y="0"/>
            <a:ext cx="1828800" cy="1616075"/>
          </a:xfrm>
          <a:prstGeom prst="rect">
            <a:avLst/>
          </a:prstGeom>
          <a:solidFill>
            <a:srgbClr val="00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BN Thổ Thị Đ. 70T, nữ</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Mổ: 5/2011</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Số HS: 14123</a:t>
            </a:r>
            <a:endParaRPr/>
          </a:p>
        </p:txBody>
      </p:sp>
      <p:sp>
        <p:nvSpPr>
          <p:cNvPr id="530" name="Google Shape;530;p47"/>
          <p:cNvSpPr/>
          <p:nvPr/>
        </p:nvSpPr>
        <p:spPr>
          <a:xfrm rot="10800000">
            <a:off x="7239000" y="0"/>
            <a:ext cx="1905000" cy="2819400"/>
          </a:xfrm>
          <a:prstGeom prst="rtTriangle">
            <a:avLst/>
          </a:prstGeom>
          <a:solidFill>
            <a:srgbClr val="00CC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1" name="Google Shape;531;p47"/>
          <p:cNvPicPr preferRelativeResize="0"/>
          <p:nvPr/>
        </p:nvPicPr>
        <p:blipFill rotWithShape="1">
          <a:blip r:embed="rId5">
            <a:alphaModFix/>
          </a:blip>
          <a:srcRect b="0" l="0" r="0" t="0"/>
          <a:stretch/>
        </p:blipFill>
        <p:spPr>
          <a:xfrm>
            <a:off x="1828800" y="3475038"/>
            <a:ext cx="4495800" cy="3382962"/>
          </a:xfrm>
          <a:prstGeom prst="rect">
            <a:avLst/>
          </a:prstGeom>
          <a:noFill/>
          <a:ln>
            <a:noFill/>
          </a:ln>
        </p:spPr>
      </p:pic>
      <p:sp>
        <p:nvSpPr>
          <p:cNvPr id="532" name="Google Shape;532;p47"/>
          <p:cNvSpPr txBox="1"/>
          <p:nvPr/>
        </p:nvSpPr>
        <p:spPr>
          <a:xfrm>
            <a:off x="914400" y="3733800"/>
            <a:ext cx="1219200" cy="1006475"/>
          </a:xfrm>
          <a:prstGeom prst="rect">
            <a:avLst/>
          </a:prstGeom>
          <a:solidFill>
            <a:srgbClr val="00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Kết quả sau mổ 16 tháng</a:t>
            </a:r>
            <a:endParaRPr sz="2000">
              <a:solidFill>
                <a:schemeClr val="dk1"/>
              </a:solidFill>
              <a:latin typeface="Times New Roman"/>
              <a:ea typeface="Times New Roman"/>
              <a:cs typeface="Times New Roman"/>
              <a:sym typeface="Times New Roman"/>
            </a:endParaRPr>
          </a:p>
        </p:txBody>
      </p:sp>
      <p:sp>
        <p:nvSpPr>
          <p:cNvPr id="533" name="Google Shape;53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8"/>
          <p:cNvSpPr txBox="1"/>
          <p:nvPr>
            <p:ph type="title"/>
          </p:nvPr>
        </p:nvSpPr>
        <p:spPr>
          <a:xfrm>
            <a:off x="990600" y="0"/>
            <a:ext cx="7162800" cy="533400"/>
          </a:xfrm>
          <a:prstGeom prst="rect">
            <a:avLst/>
          </a:prstGeom>
          <a:solidFill>
            <a:schemeClr val="lt1"/>
          </a:solid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b="1" lang="en-US" sz="3100">
                <a:latin typeface="Times New Roman"/>
                <a:ea typeface="Times New Roman"/>
                <a:cs typeface="Times New Roman"/>
                <a:sym typeface="Times New Roman"/>
              </a:rPr>
              <a:t>KT mổ mở dùng MG </a:t>
            </a:r>
            <a:r>
              <a:rPr b="1" lang="en-US" sz="2400">
                <a:solidFill>
                  <a:srgbClr val="C00000"/>
                </a:solidFill>
                <a:latin typeface="Times New Roman"/>
                <a:ea typeface="Times New Roman"/>
                <a:cs typeface="Times New Roman"/>
                <a:sym typeface="Times New Roman"/>
              </a:rPr>
              <a:t>: </a:t>
            </a:r>
            <a:r>
              <a:rPr b="1" lang="en-US" sz="3200">
                <a:solidFill>
                  <a:srgbClr val="C00000"/>
                </a:solidFill>
                <a:latin typeface="Times New Roman"/>
                <a:ea typeface="Times New Roman"/>
                <a:cs typeface="Times New Roman"/>
                <a:sym typeface="Times New Roman"/>
              </a:rPr>
              <a:t>Rutkow</a:t>
            </a:r>
            <a:endParaRPr b="1" sz="3200">
              <a:solidFill>
                <a:srgbClr val="C00000"/>
              </a:solidFill>
              <a:latin typeface="Times New Roman"/>
              <a:ea typeface="Times New Roman"/>
              <a:cs typeface="Times New Roman"/>
              <a:sym typeface="Times New Roman"/>
            </a:endParaRPr>
          </a:p>
        </p:txBody>
      </p:sp>
      <p:pic>
        <p:nvPicPr>
          <p:cNvPr descr="Hplug1" id="539" name="Google Shape;539;p48"/>
          <p:cNvPicPr preferRelativeResize="0"/>
          <p:nvPr/>
        </p:nvPicPr>
        <p:blipFill rotWithShape="1">
          <a:blip r:embed="rId3">
            <a:alphaModFix/>
          </a:blip>
          <a:srcRect b="0" l="0" r="0" t="0"/>
          <a:stretch/>
        </p:blipFill>
        <p:spPr>
          <a:xfrm>
            <a:off x="0" y="549275"/>
            <a:ext cx="3810000" cy="2982913"/>
          </a:xfrm>
          <a:prstGeom prst="rect">
            <a:avLst/>
          </a:prstGeom>
          <a:noFill/>
          <a:ln cap="flat" cmpd="sng" w="9525">
            <a:solidFill>
              <a:srgbClr val="000000"/>
            </a:solidFill>
            <a:prstDash val="solid"/>
            <a:miter lim="800000"/>
            <a:headEnd len="sm" w="sm" type="none"/>
            <a:tailEnd len="sm" w="sm" type="none"/>
          </a:ln>
        </p:spPr>
      </p:pic>
      <p:pic>
        <p:nvPicPr>
          <p:cNvPr descr="Hplug3" id="540" name="Google Shape;540;p48"/>
          <p:cNvPicPr preferRelativeResize="0"/>
          <p:nvPr/>
        </p:nvPicPr>
        <p:blipFill rotWithShape="1">
          <a:blip r:embed="rId4">
            <a:alphaModFix/>
          </a:blip>
          <a:srcRect b="0" l="0" r="0" t="0"/>
          <a:stretch/>
        </p:blipFill>
        <p:spPr>
          <a:xfrm>
            <a:off x="0" y="3581400"/>
            <a:ext cx="3810000" cy="3276600"/>
          </a:xfrm>
          <a:prstGeom prst="rect">
            <a:avLst/>
          </a:prstGeom>
          <a:noFill/>
          <a:ln cap="flat" cmpd="sng" w="9525">
            <a:solidFill>
              <a:srgbClr val="000000"/>
            </a:solidFill>
            <a:prstDash val="solid"/>
            <a:miter lim="800000"/>
            <a:headEnd len="sm" w="sm" type="none"/>
            <a:tailEnd len="sm" w="sm" type="none"/>
          </a:ln>
        </p:spPr>
      </p:pic>
      <p:sp>
        <p:nvSpPr>
          <p:cNvPr id="541" name="Google Shape;541;p48"/>
          <p:cNvSpPr txBox="1"/>
          <p:nvPr/>
        </p:nvSpPr>
        <p:spPr>
          <a:xfrm>
            <a:off x="2209800" y="533400"/>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TVB gián tiếp</a:t>
            </a:r>
            <a:endParaRPr sz="1800">
              <a:solidFill>
                <a:srgbClr val="000000"/>
              </a:solidFill>
              <a:latin typeface="Times New Roman"/>
              <a:ea typeface="Times New Roman"/>
              <a:cs typeface="Times New Roman"/>
              <a:sym typeface="Times New Roman"/>
            </a:endParaRPr>
          </a:p>
        </p:txBody>
      </p:sp>
      <p:sp>
        <p:nvSpPr>
          <p:cNvPr id="542" name="Google Shape;542;p48"/>
          <p:cNvSpPr txBox="1"/>
          <p:nvPr/>
        </p:nvSpPr>
        <p:spPr>
          <a:xfrm>
            <a:off x="2209800" y="3581400"/>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TVB trực tiếp</a:t>
            </a:r>
            <a:endParaRPr sz="1800">
              <a:solidFill>
                <a:srgbClr val="000000"/>
              </a:solidFill>
              <a:latin typeface="Times New Roman"/>
              <a:ea typeface="Times New Roman"/>
              <a:cs typeface="Times New Roman"/>
              <a:sym typeface="Times New Roman"/>
            </a:endParaRPr>
          </a:p>
        </p:txBody>
      </p:sp>
      <p:sp>
        <p:nvSpPr>
          <p:cNvPr id="543" name="Google Shape;543;p48"/>
          <p:cNvSpPr txBox="1"/>
          <p:nvPr/>
        </p:nvSpPr>
        <p:spPr>
          <a:xfrm>
            <a:off x="5124746" y="509469"/>
            <a:ext cx="2590800" cy="77946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Tái phát: 1%</a:t>
            </a:r>
            <a:endParaRPr/>
          </a:p>
          <a:p>
            <a:pPr indent="0" lvl="0" marL="0" marR="0" rtl="0" algn="ctr">
              <a:spcBef>
                <a:spcPts val="900"/>
              </a:spcBef>
              <a:spcAft>
                <a:spcPts val="0"/>
              </a:spcAft>
              <a:buNone/>
            </a:pPr>
            <a:r>
              <a:rPr lang="en-US" sz="1800">
                <a:solidFill>
                  <a:schemeClr val="dk1"/>
                </a:solidFill>
                <a:latin typeface="Times New Roman"/>
                <a:ea typeface="Times New Roman"/>
                <a:cs typeface="Times New Roman"/>
                <a:sym typeface="Times New Roman"/>
              </a:rPr>
              <a:t>Rutkow (1989-2003)</a:t>
            </a:r>
            <a:endParaRPr/>
          </a:p>
        </p:txBody>
      </p:sp>
      <p:grpSp>
        <p:nvGrpSpPr>
          <p:cNvPr id="544" name="Google Shape;544;p48"/>
          <p:cNvGrpSpPr/>
          <p:nvPr/>
        </p:nvGrpSpPr>
        <p:grpSpPr>
          <a:xfrm>
            <a:off x="4495800" y="1538789"/>
            <a:ext cx="3886200" cy="2590800"/>
            <a:chOff x="793" y="1552"/>
            <a:chExt cx="4083" cy="2377"/>
          </a:xfrm>
        </p:grpSpPr>
        <p:pic>
          <p:nvPicPr>
            <p:cNvPr descr="Bard" id="545" name="Google Shape;545;p48"/>
            <p:cNvPicPr preferRelativeResize="0"/>
            <p:nvPr/>
          </p:nvPicPr>
          <p:blipFill rotWithShape="1">
            <a:blip r:embed="rId5">
              <a:alphaModFix/>
            </a:blip>
            <a:srcRect b="0" l="0" r="0" t="0"/>
            <a:stretch/>
          </p:blipFill>
          <p:spPr>
            <a:xfrm>
              <a:off x="2212" y="2024"/>
              <a:ext cx="1360" cy="896"/>
            </a:xfrm>
            <a:prstGeom prst="rect">
              <a:avLst/>
            </a:prstGeom>
            <a:noFill/>
            <a:ln cap="flat" cmpd="sng" w="9525">
              <a:solidFill>
                <a:schemeClr val="dk1"/>
              </a:solidFill>
              <a:prstDash val="solid"/>
              <a:miter lim="800000"/>
              <a:headEnd len="sm" w="sm" type="none"/>
              <a:tailEnd len="sm" w="sm" type="none"/>
            </a:ln>
          </p:spPr>
        </p:pic>
        <p:grpSp>
          <p:nvGrpSpPr>
            <p:cNvPr id="546" name="Google Shape;546;p48"/>
            <p:cNvGrpSpPr/>
            <p:nvPr/>
          </p:nvGrpSpPr>
          <p:grpSpPr>
            <a:xfrm>
              <a:off x="793" y="1552"/>
              <a:ext cx="4083" cy="2377"/>
              <a:chOff x="793" y="1552"/>
              <a:chExt cx="4083" cy="2377"/>
            </a:xfrm>
          </p:grpSpPr>
          <p:pic>
            <p:nvPicPr>
              <p:cNvPr id="547" name="Google Shape;547;p48"/>
              <p:cNvPicPr preferRelativeResize="0"/>
              <p:nvPr/>
            </p:nvPicPr>
            <p:blipFill rotWithShape="1">
              <a:blip r:embed="rId6">
                <a:alphaModFix/>
              </a:blip>
              <a:srcRect b="0" l="0" r="0" t="0"/>
              <a:stretch/>
            </p:blipFill>
            <p:spPr>
              <a:xfrm>
                <a:off x="793" y="2387"/>
                <a:ext cx="1316" cy="1542"/>
              </a:xfrm>
              <a:prstGeom prst="rect">
                <a:avLst/>
              </a:prstGeom>
              <a:noFill/>
              <a:ln cap="flat" cmpd="sng" w="9525">
                <a:solidFill>
                  <a:schemeClr val="dk1"/>
                </a:solidFill>
                <a:prstDash val="solid"/>
                <a:miter lim="800000"/>
                <a:headEnd len="sm" w="sm" type="none"/>
                <a:tailEnd len="sm" w="sm" type="none"/>
              </a:ln>
            </p:spPr>
          </p:pic>
          <p:pic>
            <p:nvPicPr>
              <p:cNvPr descr="eplug23" id="548" name="Google Shape;548;p48"/>
              <p:cNvPicPr preferRelativeResize="0"/>
              <p:nvPr/>
            </p:nvPicPr>
            <p:blipFill rotWithShape="1">
              <a:blip r:embed="rId7">
                <a:alphaModFix/>
              </a:blip>
              <a:srcRect b="0" l="0" r="0" t="0"/>
              <a:stretch/>
            </p:blipFill>
            <p:spPr>
              <a:xfrm>
                <a:off x="2205" y="3020"/>
                <a:ext cx="2671" cy="904"/>
              </a:xfrm>
              <a:prstGeom prst="rect">
                <a:avLst/>
              </a:prstGeom>
              <a:noFill/>
              <a:ln cap="flat" cmpd="sng" w="9525">
                <a:solidFill>
                  <a:schemeClr val="dk1"/>
                </a:solidFill>
                <a:prstDash val="solid"/>
                <a:miter lim="800000"/>
                <a:headEnd len="sm" w="sm" type="none"/>
                <a:tailEnd len="sm" w="sm" type="none"/>
              </a:ln>
            </p:spPr>
          </p:pic>
          <p:pic>
            <p:nvPicPr>
              <p:cNvPr descr="hernmat" id="549" name="Google Shape;549;p48"/>
              <p:cNvPicPr preferRelativeResize="0"/>
              <p:nvPr/>
            </p:nvPicPr>
            <p:blipFill rotWithShape="1">
              <a:blip r:embed="rId8">
                <a:alphaModFix/>
              </a:blip>
              <a:srcRect b="35860" l="34167" r="38332" t="0"/>
              <a:stretch/>
            </p:blipFill>
            <p:spPr>
              <a:xfrm>
                <a:off x="3684" y="1552"/>
                <a:ext cx="1191" cy="1355"/>
              </a:xfrm>
              <a:prstGeom prst="rect">
                <a:avLst/>
              </a:prstGeom>
              <a:noFill/>
              <a:ln cap="flat" cmpd="sng" w="9525">
                <a:solidFill>
                  <a:schemeClr val="dk1"/>
                </a:solidFill>
                <a:prstDash val="solid"/>
                <a:miter lim="800000"/>
                <a:headEnd len="sm" w="sm" type="none"/>
                <a:tailEnd len="sm" w="sm" type="none"/>
              </a:ln>
            </p:spPr>
          </p:pic>
        </p:grpSp>
      </p:grpSp>
      <p:sp>
        <p:nvSpPr>
          <p:cNvPr id="550" name="Google Shape;55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descr="Hplug4" id="555" name="Google Shape;555;p49"/>
          <p:cNvPicPr preferRelativeResize="0"/>
          <p:nvPr/>
        </p:nvPicPr>
        <p:blipFill rotWithShape="1">
          <a:blip r:embed="rId3">
            <a:alphaModFix/>
          </a:blip>
          <a:srcRect b="0" l="0" r="0" t="0"/>
          <a:stretch/>
        </p:blipFill>
        <p:spPr>
          <a:xfrm>
            <a:off x="1981200" y="1524000"/>
            <a:ext cx="5181600" cy="4954588"/>
          </a:xfrm>
          <a:prstGeom prst="rect">
            <a:avLst/>
          </a:prstGeom>
          <a:noFill/>
          <a:ln cap="flat" cmpd="sng" w="9525">
            <a:solidFill>
              <a:srgbClr val="000000"/>
            </a:solidFill>
            <a:prstDash val="solid"/>
            <a:miter lim="800000"/>
            <a:headEnd len="sm" w="sm" type="none"/>
            <a:tailEnd len="sm" w="sm" type="none"/>
          </a:ln>
        </p:spPr>
      </p:pic>
      <p:sp>
        <p:nvSpPr>
          <p:cNvPr id="556" name="Google Shape;556;p49"/>
          <p:cNvSpPr txBox="1"/>
          <p:nvPr/>
        </p:nvSpPr>
        <p:spPr>
          <a:xfrm>
            <a:off x="1752600" y="304800"/>
            <a:ext cx="5791200" cy="837152"/>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n-US" sz="2800">
                <a:solidFill>
                  <a:schemeClr val="dk1"/>
                </a:solidFill>
                <a:latin typeface="Times New Roman"/>
                <a:ea typeface="Times New Roman"/>
                <a:cs typeface="Times New Roman"/>
                <a:sym typeface="Times New Roman"/>
              </a:rPr>
              <a:t>Đặt thêm 1 MG dự phòng</a:t>
            </a:r>
            <a:endParaRPr sz="2800">
              <a:solidFill>
                <a:schemeClr val="dk1"/>
              </a:solidFill>
              <a:latin typeface="Times New Roman"/>
              <a:ea typeface="Times New Roman"/>
              <a:cs typeface="Times New Roman"/>
              <a:sym typeface="Times New Roman"/>
            </a:endParaRPr>
          </a:p>
          <a:p>
            <a:pPr indent="0" lvl="0" marL="0" marR="0" rtl="0" algn="ctr">
              <a:lnSpc>
                <a:spcPct val="80000"/>
              </a:lnSpc>
              <a:spcBef>
                <a:spcPts val="1000"/>
              </a:spcBef>
              <a:spcAft>
                <a:spcPts val="0"/>
              </a:spcAft>
              <a:buNone/>
            </a:pPr>
            <a:r>
              <a:rPr b="1" lang="en-US" sz="2000">
                <a:solidFill>
                  <a:schemeClr val="dk1"/>
                </a:solidFill>
                <a:latin typeface="Times New Roman"/>
                <a:ea typeface="Times New Roman"/>
                <a:cs typeface="Times New Roman"/>
                <a:sym typeface="Times New Roman"/>
              </a:rPr>
              <a:t>(TV vùng bẹn khác tiền LS)</a:t>
            </a:r>
            <a:endParaRPr b="1" sz="2000">
              <a:solidFill>
                <a:schemeClr val="dk1"/>
              </a:solidFill>
              <a:latin typeface="Times New Roman"/>
              <a:ea typeface="Times New Roman"/>
              <a:cs typeface="Times New Roman"/>
              <a:sym typeface="Times New Roman"/>
            </a:endParaRPr>
          </a:p>
        </p:txBody>
      </p:sp>
      <p:sp>
        <p:nvSpPr>
          <p:cNvPr id="557" name="Google Shape;557;p49"/>
          <p:cNvSpPr txBox="1"/>
          <p:nvPr/>
        </p:nvSpPr>
        <p:spPr>
          <a:xfrm>
            <a:off x="7315200" y="3429000"/>
            <a:ext cx="1828800" cy="11906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Khoâng caàn khaâu coá ñònh MG naøy nhö KT cuûa Lichtenstein</a:t>
            </a:r>
            <a:endParaRPr/>
          </a:p>
        </p:txBody>
      </p:sp>
      <p:sp>
        <p:nvSpPr>
          <p:cNvPr id="558" name="Google Shape;558;p49"/>
          <p:cNvSpPr/>
          <p:nvPr/>
        </p:nvSpPr>
        <p:spPr>
          <a:xfrm>
            <a:off x="7315200" y="3581400"/>
            <a:ext cx="1450975" cy="14773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Times New Roman"/>
                <a:ea typeface="Times New Roman"/>
                <a:cs typeface="Times New Roman"/>
                <a:sym typeface="Times New Roman"/>
              </a:rPr>
              <a:t>Không cần khâu cố định kỹ lưỡng như Lichtenstein</a:t>
            </a:r>
            <a:endParaRPr sz="1800">
              <a:solidFill>
                <a:schemeClr val="dk1"/>
              </a:solidFill>
              <a:latin typeface="Times New Roman"/>
              <a:ea typeface="Times New Roman"/>
              <a:cs typeface="Times New Roman"/>
              <a:sym typeface="Times New Roman"/>
            </a:endParaRPr>
          </a:p>
        </p:txBody>
      </p:sp>
      <p:sp>
        <p:nvSpPr>
          <p:cNvPr id="559" name="Google Shape;559;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idx="4294967295" type="body"/>
          </p:nvPr>
        </p:nvSpPr>
        <p:spPr>
          <a:xfrm>
            <a:off x="533400" y="5029200"/>
            <a:ext cx="369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300"/>
              <a:buFont typeface="Arial"/>
              <a:buNone/>
            </a:pPr>
            <a:r>
              <a:rPr b="1" i="0" lang="en-US" sz="1200" u="none" cap="none" strike="noStrike">
                <a:solidFill>
                  <a:schemeClr val="dk1"/>
                </a:solidFill>
                <a:latin typeface="Times New Roman"/>
                <a:ea typeface="Times New Roman"/>
                <a:cs typeface="Times New Roman"/>
                <a:sym typeface="Times New Roman"/>
              </a:rPr>
              <a:t>Nghiệm pháp chạm ngón</a:t>
            </a:r>
            <a:r>
              <a:rPr b="1" i="0" lang="en-US" sz="1200" u="none" cap="none" strike="noStrike">
                <a:solidFill>
                  <a:srgbClr val="0000FF"/>
                </a:solidFill>
                <a:latin typeface="Times New Roman"/>
                <a:ea typeface="Times New Roman"/>
                <a:cs typeface="Times New Roman"/>
                <a:sym typeface="Times New Roman"/>
              </a:rPr>
              <a:t>:</a:t>
            </a:r>
            <a:endParaRPr/>
          </a:p>
          <a:p>
            <a:pPr indent="-342900" lvl="0" marL="342900" marR="0" rtl="0" algn="l">
              <a:lnSpc>
                <a:spcPct val="80000"/>
              </a:lnSpc>
              <a:spcBef>
                <a:spcPts val="544"/>
              </a:spcBef>
              <a:spcAft>
                <a:spcPts val="0"/>
              </a:spcAft>
              <a:buClr>
                <a:srgbClr val="FFC000"/>
              </a:buClr>
              <a:buSzPts val="1209"/>
              <a:buFont typeface="Noto Sans"/>
              <a:buChar char="▪"/>
            </a:pPr>
            <a:r>
              <a:rPr b="0" i="0" lang="en-US" sz="1200" u="none" cap="none" strike="noStrike">
                <a:solidFill>
                  <a:schemeClr val="dk1"/>
                </a:solidFill>
                <a:latin typeface="Times New Roman"/>
                <a:ea typeface="Times New Roman"/>
                <a:cs typeface="Times New Roman"/>
                <a:sym typeface="Times New Roman"/>
              </a:rPr>
              <a:t>Dùng ngón tay đội da bìu để sờ lỗ bẹn nông.</a:t>
            </a:r>
            <a:endParaRPr/>
          </a:p>
          <a:p>
            <a:pPr indent="-342900" lvl="0" marL="342900" marR="0" rtl="0" algn="l">
              <a:lnSpc>
                <a:spcPct val="80000"/>
              </a:lnSpc>
              <a:spcBef>
                <a:spcPts val="544"/>
              </a:spcBef>
              <a:spcAft>
                <a:spcPts val="0"/>
              </a:spcAft>
              <a:buClr>
                <a:srgbClr val="FFC000"/>
              </a:buClr>
              <a:buSzPts val="1209"/>
              <a:buFont typeface="Noto Sans"/>
              <a:buChar char="▪"/>
            </a:pPr>
            <a:r>
              <a:rPr b="0" i="0" lang="en-US" sz="1200" u="none" cap="none" strike="noStrike">
                <a:solidFill>
                  <a:schemeClr val="dk1"/>
                </a:solidFill>
                <a:latin typeface="Times New Roman"/>
                <a:ea typeface="Times New Roman"/>
                <a:cs typeface="Times New Roman"/>
                <a:sym typeface="Times New Roman"/>
              </a:rPr>
              <a:t>Đưa ngón tay qua lỗ bẹn nông, vào ống bẹn.</a:t>
            </a:r>
            <a:endParaRPr/>
          </a:p>
          <a:p>
            <a:pPr indent="-342900" lvl="0" marL="342900" marR="0" rtl="0" algn="l">
              <a:lnSpc>
                <a:spcPct val="80000"/>
              </a:lnSpc>
              <a:spcBef>
                <a:spcPts val="544"/>
              </a:spcBef>
              <a:spcAft>
                <a:spcPts val="0"/>
              </a:spcAft>
              <a:buClr>
                <a:srgbClr val="FFC000"/>
              </a:buClr>
              <a:buSzPts val="1209"/>
              <a:buFont typeface="Noto Sans"/>
              <a:buChar char="▪"/>
            </a:pPr>
            <a:r>
              <a:rPr b="0" i="0" lang="en-US" sz="1200" u="none" cap="none" strike="noStrike">
                <a:solidFill>
                  <a:schemeClr val="dk1"/>
                </a:solidFill>
                <a:latin typeface="Times New Roman"/>
                <a:ea typeface="Times New Roman"/>
                <a:cs typeface="Times New Roman"/>
                <a:sym typeface="Times New Roman"/>
              </a:rPr>
              <a:t>Khối thoát vị chạm lòng ngón → TVB trực tiếp.</a:t>
            </a:r>
            <a:endParaRPr/>
          </a:p>
          <a:p>
            <a:pPr indent="-342900" lvl="0" marL="342900" marR="0" rtl="0" algn="l">
              <a:lnSpc>
                <a:spcPct val="80000"/>
              </a:lnSpc>
              <a:spcBef>
                <a:spcPts val="544"/>
              </a:spcBef>
              <a:spcAft>
                <a:spcPts val="0"/>
              </a:spcAft>
              <a:buClr>
                <a:srgbClr val="FFC000"/>
              </a:buClr>
              <a:buSzPts val="1209"/>
              <a:buFont typeface="Noto Sans"/>
              <a:buChar char="▪"/>
            </a:pPr>
            <a:r>
              <a:rPr b="0" i="0" lang="en-US" sz="1200" u="none" cap="none" strike="noStrike">
                <a:solidFill>
                  <a:schemeClr val="dk1"/>
                </a:solidFill>
                <a:latin typeface="Times New Roman"/>
                <a:ea typeface="Times New Roman"/>
                <a:cs typeface="Times New Roman"/>
                <a:sym typeface="Times New Roman"/>
              </a:rPr>
              <a:t>Khối thoát vị chạm đầu ngón: gián tiếp</a:t>
            </a:r>
            <a:endParaRPr b="0" i="0" sz="1200" u="none" cap="none" strike="noStrike">
              <a:solidFill>
                <a:schemeClr val="dk1"/>
              </a:solidFill>
              <a:latin typeface="Times New Roman"/>
              <a:ea typeface="Times New Roman"/>
              <a:cs typeface="Times New Roman"/>
              <a:sym typeface="Times New Roman"/>
            </a:endParaRPr>
          </a:p>
          <a:p>
            <a:pPr indent="-342900" lvl="0" marL="342900" marR="0" rtl="0" algn="l">
              <a:lnSpc>
                <a:spcPct val="80000"/>
              </a:lnSpc>
              <a:spcBef>
                <a:spcPts val="544"/>
              </a:spcBef>
              <a:spcAft>
                <a:spcPts val="0"/>
              </a:spcAft>
              <a:buClr>
                <a:srgbClr val="FFC000"/>
              </a:buClr>
              <a:buSzPts val="1209"/>
              <a:buFont typeface="Noto Sans"/>
              <a:buChar char="▪"/>
            </a:pPr>
            <a:r>
              <a:rPr b="0" i="0" lang="en-US" sz="1200" u="none" cap="none" strike="noStrike">
                <a:solidFill>
                  <a:schemeClr val="dk1"/>
                </a:solidFill>
                <a:latin typeface="Times New Roman"/>
                <a:ea typeface="Times New Roman"/>
                <a:cs typeface="Times New Roman"/>
                <a:sym typeface="Times New Roman"/>
              </a:rPr>
              <a:t>Nếu lỗ bẹn nông quá rộng thì kết quả không chính xác</a:t>
            </a:r>
            <a:endParaRPr b="0" i="0" sz="1200" u="none" cap="none" strike="noStrike">
              <a:solidFill>
                <a:schemeClr val="dk1"/>
              </a:solidFill>
              <a:latin typeface="Times New Roman"/>
              <a:ea typeface="Times New Roman"/>
              <a:cs typeface="Times New Roman"/>
              <a:sym typeface="Times New Roman"/>
            </a:endParaRPr>
          </a:p>
        </p:txBody>
      </p:sp>
      <p:pic>
        <p:nvPicPr>
          <p:cNvPr id="171" name="Google Shape;171;p5"/>
          <p:cNvPicPr preferRelativeResize="0"/>
          <p:nvPr/>
        </p:nvPicPr>
        <p:blipFill rotWithShape="1">
          <a:blip r:embed="rId3">
            <a:alphaModFix/>
          </a:blip>
          <a:srcRect b="1537" l="0" r="1695" t="1021"/>
          <a:stretch/>
        </p:blipFill>
        <p:spPr>
          <a:xfrm>
            <a:off x="457200" y="457200"/>
            <a:ext cx="3581400" cy="4423200"/>
          </a:xfrm>
          <a:prstGeom prst="rect">
            <a:avLst/>
          </a:prstGeom>
          <a:noFill/>
          <a:ln cap="flat" cmpd="sng" w="9525">
            <a:solidFill>
              <a:schemeClr val="dk1"/>
            </a:solidFill>
            <a:prstDash val="solid"/>
            <a:round/>
            <a:headEnd len="sm" w="sm" type="none"/>
            <a:tailEnd len="sm" w="sm" type="none"/>
          </a:ln>
        </p:spPr>
      </p:pic>
      <p:sp>
        <p:nvSpPr>
          <p:cNvPr id="172" name="Google Shape;17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173" name="Google Shape;173;p5"/>
          <p:cNvPicPr preferRelativeResize="0"/>
          <p:nvPr>
            <p:ph idx="4294967295" type="body"/>
          </p:nvPr>
        </p:nvPicPr>
        <p:blipFill rotWithShape="1">
          <a:blip r:embed="rId4">
            <a:alphaModFix/>
          </a:blip>
          <a:srcRect b="0" l="0" r="0" t="0"/>
          <a:stretch/>
        </p:blipFill>
        <p:spPr>
          <a:xfrm>
            <a:off x="4419600" y="457200"/>
            <a:ext cx="4234304" cy="4419600"/>
          </a:xfrm>
          <a:prstGeom prst="rect">
            <a:avLst/>
          </a:prstGeom>
          <a:noFill/>
          <a:ln cap="flat" cmpd="sng" w="9525">
            <a:solidFill>
              <a:schemeClr val="dk1"/>
            </a:solidFill>
            <a:prstDash val="solid"/>
            <a:round/>
            <a:headEnd len="sm" w="sm" type="none"/>
            <a:tailEnd len="sm" w="sm" type="none"/>
          </a:ln>
        </p:spPr>
      </p:pic>
      <p:sp>
        <p:nvSpPr>
          <p:cNvPr id="174" name="Google Shape;174;p5"/>
          <p:cNvSpPr txBox="1"/>
          <p:nvPr/>
        </p:nvSpPr>
        <p:spPr>
          <a:xfrm>
            <a:off x="5105400" y="5105400"/>
            <a:ext cx="3200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Ziemann Test: Chạm ngón ngoài (GT), chạm ngón giữa hoặc trong (TT)</a:t>
            </a:r>
            <a:endParaRPr sz="1400">
              <a:solidFill>
                <a:schemeClr val="dk1"/>
              </a:solidFill>
              <a:latin typeface="Times New Roman"/>
              <a:ea typeface="Times New Roman"/>
              <a:cs typeface="Times New Roman"/>
              <a:sym typeface="Times New Roman"/>
            </a:endParaRPr>
          </a:p>
        </p:txBody>
      </p:sp>
      <p:sp>
        <p:nvSpPr>
          <p:cNvPr id="175" name="Google Shape;175;p5"/>
          <p:cNvSpPr txBox="1"/>
          <p:nvPr/>
        </p:nvSpPr>
        <p:spPr>
          <a:xfrm>
            <a:off x="2438400" y="0"/>
            <a:ext cx="381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Phân biệt TVB trực tiếp – gián tiếp</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type="title"/>
          </p:nvPr>
        </p:nvSpPr>
        <p:spPr>
          <a:xfrm>
            <a:off x="1143000" y="0"/>
            <a:ext cx="6705600" cy="457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KT mổ mở dùng MG: MG đôi</a:t>
            </a:r>
            <a:endParaRPr b="1" sz="3200">
              <a:solidFill>
                <a:srgbClr val="C00000"/>
              </a:solidFill>
              <a:latin typeface="Times New Roman"/>
              <a:ea typeface="Times New Roman"/>
              <a:cs typeface="Times New Roman"/>
              <a:sym typeface="Times New Roman"/>
            </a:endParaRPr>
          </a:p>
        </p:txBody>
      </p:sp>
      <p:pic>
        <p:nvPicPr>
          <p:cNvPr descr="7" id="565" name="Google Shape;565;p50"/>
          <p:cNvPicPr preferRelativeResize="0"/>
          <p:nvPr/>
        </p:nvPicPr>
        <p:blipFill rotWithShape="1">
          <a:blip r:embed="rId3">
            <a:alphaModFix/>
          </a:blip>
          <a:srcRect b="0" l="0" r="0" t="0"/>
          <a:stretch/>
        </p:blipFill>
        <p:spPr>
          <a:xfrm>
            <a:off x="3886200" y="3352800"/>
            <a:ext cx="5257800" cy="3505200"/>
          </a:xfrm>
          <a:prstGeom prst="rect">
            <a:avLst/>
          </a:prstGeom>
          <a:noFill/>
          <a:ln>
            <a:noFill/>
          </a:ln>
        </p:spPr>
      </p:pic>
      <p:pic>
        <p:nvPicPr>
          <p:cNvPr id="566" name="Google Shape;566;p50"/>
          <p:cNvPicPr preferRelativeResize="0"/>
          <p:nvPr/>
        </p:nvPicPr>
        <p:blipFill rotWithShape="1">
          <a:blip r:embed="rId4">
            <a:alphaModFix/>
          </a:blip>
          <a:srcRect b="0" l="0" r="0" t="0"/>
          <a:stretch/>
        </p:blipFill>
        <p:spPr>
          <a:xfrm>
            <a:off x="1219200" y="4038600"/>
            <a:ext cx="2819400" cy="2819400"/>
          </a:xfrm>
          <a:prstGeom prst="rect">
            <a:avLst/>
          </a:prstGeom>
          <a:noFill/>
          <a:ln>
            <a:noFill/>
          </a:ln>
        </p:spPr>
      </p:pic>
      <p:pic>
        <p:nvPicPr>
          <p:cNvPr id="567" name="Google Shape;567;p50"/>
          <p:cNvPicPr preferRelativeResize="0"/>
          <p:nvPr/>
        </p:nvPicPr>
        <p:blipFill rotWithShape="1">
          <a:blip r:embed="rId5">
            <a:alphaModFix/>
          </a:blip>
          <a:srcRect b="0" l="0" r="0" t="0"/>
          <a:stretch/>
        </p:blipFill>
        <p:spPr>
          <a:xfrm>
            <a:off x="5791200" y="1371600"/>
            <a:ext cx="2667000" cy="1824038"/>
          </a:xfrm>
          <a:prstGeom prst="rect">
            <a:avLst/>
          </a:prstGeom>
          <a:noFill/>
          <a:ln cap="flat" cmpd="sng" w="12700">
            <a:solidFill>
              <a:srgbClr val="000000"/>
            </a:solidFill>
            <a:prstDash val="solid"/>
            <a:miter lim="800000"/>
            <a:headEnd len="sm" w="sm" type="none"/>
            <a:tailEnd len="sm" w="sm" type="none"/>
          </a:ln>
        </p:spPr>
      </p:pic>
      <p:pic>
        <p:nvPicPr>
          <p:cNvPr id="568" name="Google Shape;568;p50"/>
          <p:cNvPicPr preferRelativeResize="0"/>
          <p:nvPr/>
        </p:nvPicPr>
        <p:blipFill rotWithShape="1">
          <a:blip r:embed="rId6">
            <a:alphaModFix/>
          </a:blip>
          <a:srcRect b="2298" l="2134" r="2774" t="2776"/>
          <a:stretch/>
        </p:blipFill>
        <p:spPr>
          <a:xfrm>
            <a:off x="0" y="457200"/>
            <a:ext cx="5181600" cy="3448050"/>
          </a:xfrm>
          <a:prstGeom prst="rect">
            <a:avLst/>
          </a:prstGeom>
          <a:solidFill>
            <a:schemeClr val="accent2"/>
          </a:solidFill>
          <a:ln cap="flat" cmpd="sng" w="25400">
            <a:solidFill>
              <a:srgbClr val="CC00FF"/>
            </a:solidFill>
            <a:prstDash val="solid"/>
            <a:miter lim="800000"/>
            <a:headEnd len="sm" w="sm" type="none"/>
            <a:tailEnd len="sm" w="sm" type="none"/>
          </a:ln>
          <a:effectLst>
            <a:outerShdw rotWithShape="0" algn="ctr" dir="2700000" dist="107763">
              <a:schemeClr val="accent2"/>
            </a:outerShdw>
          </a:effectLst>
        </p:spPr>
      </p:pic>
      <p:sp>
        <p:nvSpPr>
          <p:cNvPr id="569" name="Google Shape;569;p50"/>
          <p:cNvSpPr txBox="1"/>
          <p:nvPr/>
        </p:nvSpPr>
        <p:spPr>
          <a:xfrm>
            <a:off x="6019800" y="533400"/>
            <a:ext cx="2133600" cy="7794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Tái phát: 0%</a:t>
            </a:r>
            <a:endParaRPr/>
          </a:p>
          <a:p>
            <a:pPr indent="0" lvl="0" marL="0" marR="0" rtl="0" algn="ctr">
              <a:spcBef>
                <a:spcPts val="900"/>
              </a:spcBef>
              <a:spcAft>
                <a:spcPts val="0"/>
              </a:spcAft>
              <a:buNone/>
            </a:pPr>
            <a:r>
              <a:rPr lang="en-US" sz="1800">
                <a:solidFill>
                  <a:schemeClr val="dk1"/>
                </a:solidFill>
                <a:latin typeface="Times New Roman"/>
                <a:ea typeface="Times New Roman"/>
                <a:cs typeface="Times New Roman"/>
                <a:sym typeface="Times New Roman"/>
              </a:rPr>
              <a:t>Gilbert-1999</a:t>
            </a:r>
            <a:endParaRPr/>
          </a:p>
        </p:txBody>
      </p:sp>
      <p:sp>
        <p:nvSpPr>
          <p:cNvPr id="570" name="Google Shape;57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51"/>
          <p:cNvPicPr preferRelativeResize="0"/>
          <p:nvPr/>
        </p:nvPicPr>
        <p:blipFill rotWithShape="1">
          <a:blip r:embed="rId3">
            <a:alphaModFix/>
          </a:blip>
          <a:srcRect b="0" l="0" r="0" t="0"/>
          <a:stretch/>
        </p:blipFill>
        <p:spPr>
          <a:xfrm>
            <a:off x="0" y="0"/>
            <a:ext cx="4800600" cy="3840163"/>
          </a:xfrm>
          <a:prstGeom prst="rect">
            <a:avLst/>
          </a:prstGeom>
          <a:noFill/>
          <a:ln>
            <a:noFill/>
          </a:ln>
        </p:spPr>
      </p:pic>
      <p:pic>
        <p:nvPicPr>
          <p:cNvPr id="576" name="Google Shape;576;p51"/>
          <p:cNvPicPr preferRelativeResize="0"/>
          <p:nvPr/>
        </p:nvPicPr>
        <p:blipFill rotWithShape="1">
          <a:blip r:embed="rId4">
            <a:alphaModFix/>
          </a:blip>
          <a:srcRect b="0" l="0" r="0" t="0"/>
          <a:stretch/>
        </p:blipFill>
        <p:spPr>
          <a:xfrm>
            <a:off x="0" y="3505200"/>
            <a:ext cx="4800600" cy="3352800"/>
          </a:xfrm>
          <a:prstGeom prst="rect">
            <a:avLst/>
          </a:prstGeom>
          <a:noFill/>
          <a:ln>
            <a:noFill/>
          </a:ln>
        </p:spPr>
      </p:pic>
      <p:sp>
        <p:nvSpPr>
          <p:cNvPr id="577" name="Google Shape;577;p51"/>
          <p:cNvSpPr/>
          <p:nvPr/>
        </p:nvSpPr>
        <p:spPr>
          <a:xfrm>
            <a:off x="4953000" y="228600"/>
            <a:ext cx="35052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KT DUØNG  </a:t>
            </a:r>
            <a:r>
              <a:rPr b="1" lang="en-US" sz="2400">
                <a:solidFill>
                  <a:srgbClr val="C00000"/>
                </a:solidFill>
                <a:latin typeface="Times New Roman"/>
                <a:ea typeface="Times New Roman"/>
                <a:cs typeface="Times New Roman"/>
                <a:sym typeface="Times New Roman"/>
              </a:rPr>
              <a:t>MG ñoâi</a:t>
            </a:r>
            <a:endParaRPr b="1" sz="2400">
              <a:solidFill>
                <a:srgbClr val="C00000"/>
              </a:solidFill>
              <a:latin typeface="Times New Roman"/>
              <a:ea typeface="Times New Roman"/>
              <a:cs typeface="Times New Roman"/>
              <a:sym typeface="Times New Roman"/>
            </a:endParaRPr>
          </a:p>
        </p:txBody>
      </p:sp>
      <p:pic>
        <p:nvPicPr>
          <p:cNvPr id="578" name="Google Shape;578;p51"/>
          <p:cNvPicPr preferRelativeResize="0"/>
          <p:nvPr/>
        </p:nvPicPr>
        <p:blipFill rotWithShape="1">
          <a:blip r:embed="rId5">
            <a:alphaModFix/>
          </a:blip>
          <a:srcRect b="1862" l="1850" r="3064" t="2298"/>
          <a:stretch/>
        </p:blipFill>
        <p:spPr>
          <a:xfrm>
            <a:off x="4724400" y="838200"/>
            <a:ext cx="4419600" cy="2967038"/>
          </a:xfrm>
          <a:prstGeom prst="rect">
            <a:avLst/>
          </a:prstGeom>
          <a:solidFill>
            <a:schemeClr val="accent2"/>
          </a:solidFill>
          <a:ln cap="flat" cmpd="sng" w="25400">
            <a:solidFill>
              <a:srgbClr val="CC00FF"/>
            </a:solidFill>
            <a:prstDash val="solid"/>
            <a:miter lim="800000"/>
            <a:headEnd len="sm" w="sm" type="none"/>
            <a:tailEnd len="sm" w="sm" type="none"/>
          </a:ln>
          <a:effectLst>
            <a:outerShdw rotWithShape="0" algn="ctr" dir="2700000" dist="107763">
              <a:schemeClr val="accent2"/>
            </a:outerShdw>
          </a:effectLst>
        </p:spPr>
      </p:pic>
      <p:pic>
        <p:nvPicPr>
          <p:cNvPr id="579" name="Google Shape;579;p51"/>
          <p:cNvPicPr preferRelativeResize="0"/>
          <p:nvPr/>
        </p:nvPicPr>
        <p:blipFill rotWithShape="1">
          <a:blip r:embed="rId6">
            <a:alphaModFix/>
          </a:blip>
          <a:srcRect b="1387" l="1850" r="3064" t="2381"/>
          <a:stretch/>
        </p:blipFill>
        <p:spPr>
          <a:xfrm>
            <a:off x="4724400" y="3876675"/>
            <a:ext cx="4419600" cy="2981325"/>
          </a:xfrm>
          <a:prstGeom prst="rect">
            <a:avLst/>
          </a:prstGeom>
          <a:solidFill>
            <a:schemeClr val="accent2"/>
          </a:solidFill>
          <a:ln cap="flat" cmpd="sng" w="25400">
            <a:solidFill>
              <a:srgbClr val="CC00FF"/>
            </a:solidFill>
            <a:prstDash val="solid"/>
            <a:miter lim="800000"/>
            <a:headEnd len="sm" w="sm" type="none"/>
            <a:tailEnd len="sm" w="sm" type="none"/>
          </a:ln>
          <a:effectLst>
            <a:outerShdw rotWithShape="0" algn="ctr" dir="2700000" dist="107763">
              <a:schemeClr val="accent2"/>
            </a:outerShdw>
          </a:effectLst>
        </p:spPr>
      </p:pic>
      <p:sp>
        <p:nvSpPr>
          <p:cNvPr id="580" name="Google Shape;580;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descr="ARDangle29" id="585" name="Google Shape;585;p52"/>
          <p:cNvPicPr preferRelativeResize="0"/>
          <p:nvPr/>
        </p:nvPicPr>
        <p:blipFill rotWithShape="1">
          <a:blip r:embed="rId3">
            <a:alphaModFix/>
          </a:blip>
          <a:srcRect b="0" l="0" r="0" t="0"/>
          <a:stretch/>
        </p:blipFill>
        <p:spPr>
          <a:xfrm>
            <a:off x="1219200" y="1600200"/>
            <a:ext cx="6705600" cy="5029200"/>
          </a:xfrm>
          <a:prstGeom prst="rect">
            <a:avLst/>
          </a:prstGeom>
          <a:noFill/>
          <a:ln>
            <a:noFill/>
          </a:ln>
        </p:spPr>
      </p:pic>
      <p:sp>
        <p:nvSpPr>
          <p:cNvPr id="586" name="Google Shape;586;p52"/>
          <p:cNvSpPr/>
          <p:nvPr/>
        </p:nvSpPr>
        <p:spPr>
          <a:xfrm>
            <a:off x="3505200" y="6019800"/>
            <a:ext cx="2165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Maûnh Gheùp 3D</a:t>
            </a:r>
            <a:endParaRPr/>
          </a:p>
        </p:txBody>
      </p:sp>
      <p:sp>
        <p:nvSpPr>
          <p:cNvPr id="587" name="Google Shape;587;p52"/>
          <p:cNvSpPr txBox="1"/>
          <p:nvPr/>
        </p:nvSpPr>
        <p:spPr>
          <a:xfrm>
            <a:off x="1600200" y="381000"/>
            <a:ext cx="6019800" cy="907941"/>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MG dưới túm lại và sẽ </a:t>
            </a:r>
            <a:endParaRPr/>
          </a:p>
          <a:p>
            <a:pPr indent="0" lvl="0" marL="0" marR="0" rtl="0" algn="ctr">
              <a:spcBef>
                <a:spcPts val="600"/>
              </a:spcBef>
              <a:spcAft>
                <a:spcPts val="0"/>
              </a:spcAft>
              <a:buNone/>
            </a:pPr>
            <a:r>
              <a:rPr b="1" lang="en-US" sz="2400">
                <a:solidFill>
                  <a:srgbClr val="C00000"/>
                </a:solidFill>
                <a:latin typeface="Times New Roman"/>
                <a:ea typeface="Times New Roman"/>
                <a:cs typeface="Times New Roman"/>
                <a:sym typeface="Times New Roman"/>
              </a:rPr>
              <a:t>xòe rộng ra khi rút chỉ</a:t>
            </a:r>
            <a:endParaRPr b="1" sz="2400">
              <a:solidFill>
                <a:srgbClr val="C00000"/>
              </a:solidFill>
              <a:latin typeface="Times New Roman"/>
              <a:ea typeface="Times New Roman"/>
              <a:cs typeface="Times New Roman"/>
              <a:sym typeface="Times New Roman"/>
            </a:endParaRPr>
          </a:p>
        </p:txBody>
      </p:sp>
      <p:sp>
        <p:nvSpPr>
          <p:cNvPr id="588" name="Google Shape;588;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1219200" y="0"/>
            <a:ext cx="6705600" cy="6858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 Đặt mesh </a:t>
            </a:r>
            <a:r>
              <a:rPr b="1" lang="en-US" sz="3200">
                <a:solidFill>
                  <a:schemeClr val="accent1"/>
                </a:solidFill>
                <a:latin typeface="Times New Roman"/>
                <a:ea typeface="Times New Roman"/>
                <a:cs typeface="Times New Roman"/>
                <a:sym typeface="Times New Roman"/>
              </a:rPr>
              <a:t>tiền phúc mạc </a:t>
            </a:r>
            <a:r>
              <a:rPr b="1" lang="en-US" sz="3200">
                <a:solidFill>
                  <a:srgbClr val="C00000"/>
                </a:solidFill>
                <a:latin typeface="Times New Roman"/>
                <a:ea typeface="Times New Roman"/>
                <a:cs typeface="Times New Roman"/>
                <a:sym typeface="Times New Roman"/>
              </a:rPr>
              <a:t>(Kugel) </a:t>
            </a:r>
            <a:endParaRPr b="1" sz="3200">
              <a:solidFill>
                <a:srgbClr val="C00000"/>
              </a:solidFill>
              <a:latin typeface="Times New Roman"/>
              <a:ea typeface="Times New Roman"/>
              <a:cs typeface="Times New Roman"/>
              <a:sym typeface="Times New Roman"/>
            </a:endParaRPr>
          </a:p>
        </p:txBody>
      </p:sp>
      <p:sp>
        <p:nvSpPr>
          <p:cNvPr id="594" name="Google Shape;594;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5" name="Google Shape;595;p53"/>
          <p:cNvPicPr preferRelativeResize="0"/>
          <p:nvPr/>
        </p:nvPicPr>
        <p:blipFill rotWithShape="1">
          <a:blip r:embed="rId3">
            <a:alphaModFix/>
          </a:blip>
          <a:srcRect b="0" l="0" r="0" t="0"/>
          <a:stretch/>
        </p:blipFill>
        <p:spPr>
          <a:xfrm>
            <a:off x="1676400" y="838200"/>
            <a:ext cx="5791200" cy="5335588"/>
          </a:xfrm>
          <a:prstGeom prst="rect">
            <a:avLst/>
          </a:prstGeom>
          <a:noFill/>
          <a:ln>
            <a:noFill/>
          </a:ln>
        </p:spPr>
      </p:pic>
      <p:pic>
        <p:nvPicPr>
          <p:cNvPr id="596" name="Google Shape;596;p53"/>
          <p:cNvPicPr preferRelativeResize="0"/>
          <p:nvPr/>
        </p:nvPicPr>
        <p:blipFill rotWithShape="1">
          <a:blip r:embed="rId4">
            <a:alphaModFix/>
          </a:blip>
          <a:srcRect b="0" l="0" r="0" t="0"/>
          <a:stretch/>
        </p:blipFill>
        <p:spPr>
          <a:xfrm>
            <a:off x="1143000" y="6324600"/>
            <a:ext cx="6924675" cy="533400"/>
          </a:xfrm>
          <a:prstGeom prst="rect">
            <a:avLst/>
          </a:prstGeom>
          <a:noFill/>
          <a:ln>
            <a:noFill/>
          </a:ln>
        </p:spPr>
      </p:pic>
      <p:cxnSp>
        <p:nvCxnSpPr>
          <p:cNvPr id="597" name="Google Shape;597;p53"/>
          <p:cNvCxnSpPr/>
          <p:nvPr/>
        </p:nvCxnSpPr>
        <p:spPr>
          <a:xfrm flipH="1">
            <a:off x="5562600" y="2286000"/>
            <a:ext cx="152400" cy="1219994"/>
          </a:xfrm>
          <a:prstGeom prst="straightConnector1">
            <a:avLst/>
          </a:prstGeom>
          <a:noFill/>
          <a:ln cap="flat" cmpd="sng" w="28575">
            <a:solidFill>
              <a:schemeClr val="dk1"/>
            </a:solidFill>
            <a:prstDash val="solid"/>
            <a:round/>
            <a:headEnd len="sm" w="sm" type="none"/>
            <a:tailEnd len="sm" w="sm" type="none"/>
          </a:ln>
        </p:spPr>
      </p:cxnSp>
      <p:cxnSp>
        <p:nvCxnSpPr>
          <p:cNvPr id="598" name="Google Shape;598;p53"/>
          <p:cNvCxnSpPr/>
          <p:nvPr/>
        </p:nvCxnSpPr>
        <p:spPr>
          <a:xfrm flipH="1">
            <a:off x="4876800" y="3505994"/>
            <a:ext cx="685800" cy="913606"/>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DSC00300.JPG" id="603" name="Google Shape;603;p54"/>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604" name="Google Shape;604;p54"/>
          <p:cNvSpPr txBox="1"/>
          <p:nvPr/>
        </p:nvSpPr>
        <p:spPr>
          <a:xfrm>
            <a:off x="1371600" y="152400"/>
            <a:ext cx="67056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 Đặt mesh </a:t>
            </a:r>
            <a:r>
              <a:rPr b="1" lang="en-US" sz="2800">
                <a:solidFill>
                  <a:schemeClr val="accent1"/>
                </a:solidFill>
                <a:latin typeface="Times New Roman"/>
                <a:ea typeface="Times New Roman"/>
                <a:cs typeface="Times New Roman"/>
                <a:sym typeface="Times New Roman"/>
              </a:rPr>
              <a:t>tiền phúc mạc </a:t>
            </a:r>
            <a:r>
              <a:rPr b="1" lang="en-US" sz="2800">
                <a:solidFill>
                  <a:srgbClr val="C00000"/>
                </a:solidFill>
                <a:latin typeface="Times New Roman"/>
                <a:ea typeface="Times New Roman"/>
                <a:cs typeface="Times New Roman"/>
                <a:sym typeface="Times New Roman"/>
              </a:rPr>
              <a:t>(Rives)  </a:t>
            </a:r>
            <a:endParaRPr/>
          </a:p>
        </p:txBody>
      </p:sp>
      <p:sp>
        <p:nvSpPr>
          <p:cNvPr id="605" name="Google Shape;605;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11" name="Google Shape;611;p55"/>
          <p:cNvPicPr preferRelativeResize="0"/>
          <p:nvPr/>
        </p:nvPicPr>
        <p:blipFill rotWithShape="1">
          <a:blip r:embed="rId3">
            <a:alphaModFix/>
          </a:blip>
          <a:srcRect b="0" l="0" r="0" t="0"/>
          <a:stretch/>
        </p:blipFill>
        <p:spPr>
          <a:xfrm>
            <a:off x="609600" y="2209800"/>
            <a:ext cx="7664450" cy="3200400"/>
          </a:xfrm>
          <a:prstGeom prst="rect">
            <a:avLst/>
          </a:prstGeom>
          <a:noFill/>
          <a:ln>
            <a:noFill/>
          </a:ln>
        </p:spPr>
      </p:pic>
      <p:sp>
        <p:nvSpPr>
          <p:cNvPr id="612" name="Google Shape;612;p55"/>
          <p:cNvSpPr/>
          <p:nvPr/>
        </p:nvSpPr>
        <p:spPr>
          <a:xfrm>
            <a:off x="2286000" y="1371600"/>
            <a:ext cx="4419600" cy="46196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Lichtenstein </a:t>
            </a:r>
            <a:r>
              <a:rPr b="1" lang="en-US" sz="2400">
                <a:solidFill>
                  <a:schemeClr val="dk1"/>
                </a:solidFill>
                <a:latin typeface="Times New Roman"/>
                <a:ea typeface="Times New Roman"/>
                <a:cs typeface="Times New Roman"/>
                <a:sym typeface="Times New Roman"/>
              </a:rPr>
              <a:t>&amp; PHS, Mesh Plug</a:t>
            </a:r>
            <a:endParaRPr/>
          </a:p>
        </p:txBody>
      </p:sp>
      <p:pic>
        <p:nvPicPr>
          <p:cNvPr id="613" name="Google Shape;613;p55"/>
          <p:cNvPicPr preferRelativeResize="0"/>
          <p:nvPr/>
        </p:nvPicPr>
        <p:blipFill rotWithShape="1">
          <a:blip r:embed="rId4">
            <a:alphaModFix/>
          </a:blip>
          <a:srcRect b="0" l="0" r="0" t="0"/>
          <a:stretch/>
        </p:blipFill>
        <p:spPr>
          <a:xfrm>
            <a:off x="1828800" y="152400"/>
            <a:ext cx="5181600" cy="87153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IMG_2391" id="618" name="Google Shape;618;p56"/>
          <p:cNvPicPr preferRelativeResize="0"/>
          <p:nvPr/>
        </p:nvPicPr>
        <p:blipFill rotWithShape="1">
          <a:blip r:embed="rId3">
            <a:alphaModFix/>
          </a:blip>
          <a:srcRect b="0" l="0" r="0" t="0"/>
          <a:stretch/>
        </p:blipFill>
        <p:spPr>
          <a:xfrm>
            <a:off x="4114800" y="2819400"/>
            <a:ext cx="5029200" cy="4038600"/>
          </a:xfrm>
          <a:prstGeom prst="rect">
            <a:avLst/>
          </a:prstGeom>
          <a:noFill/>
          <a:ln>
            <a:noFill/>
          </a:ln>
        </p:spPr>
      </p:pic>
      <p:sp>
        <p:nvSpPr>
          <p:cNvPr id="619" name="Google Shape;619;p56"/>
          <p:cNvSpPr txBox="1"/>
          <p:nvPr/>
        </p:nvSpPr>
        <p:spPr>
          <a:xfrm>
            <a:off x="4876800" y="914400"/>
            <a:ext cx="4114800" cy="119221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TAPP</a:t>
            </a:r>
            <a:r>
              <a:rPr lang="en-US" sz="1800">
                <a:solidFill>
                  <a:schemeClr val="dk1"/>
                </a:solidFill>
                <a:latin typeface="Arial"/>
                <a:ea typeface="Arial"/>
                <a:cs typeface="Arial"/>
                <a:sym typeface="Arial"/>
              </a:rPr>
              <a:t>: TransAbdominalPrePeritoneal</a:t>
            </a:r>
            <a:endParaRPr sz="1800">
              <a:solidFill>
                <a:schemeClr val="dk1"/>
              </a:solidFill>
              <a:latin typeface="Arial"/>
              <a:ea typeface="Arial"/>
              <a:cs typeface="Arial"/>
              <a:sym typeface="Arial"/>
            </a:endParaRPr>
          </a:p>
          <a:p>
            <a:pPr indent="0" lvl="0" marL="0" marR="0" rtl="0" algn="l">
              <a:spcBef>
                <a:spcPts val="900"/>
              </a:spcBef>
              <a:spcAft>
                <a:spcPts val="0"/>
              </a:spcAft>
              <a:buNone/>
            </a:pPr>
            <a:r>
              <a:rPr b="1" lang="en-US" sz="1800">
                <a:solidFill>
                  <a:srgbClr val="C00000"/>
                </a:solidFill>
                <a:latin typeface="Arial"/>
                <a:ea typeface="Arial"/>
                <a:cs typeface="Arial"/>
                <a:sym typeface="Arial"/>
              </a:rPr>
              <a:t>TEP</a:t>
            </a:r>
            <a:r>
              <a:rPr lang="en-US" sz="1800">
                <a:solidFill>
                  <a:schemeClr val="dk1"/>
                </a:solidFill>
                <a:latin typeface="Arial"/>
                <a:ea typeface="Arial"/>
                <a:cs typeface="Arial"/>
                <a:sym typeface="Arial"/>
              </a:rPr>
              <a:t>: Total ExtraPeritoneal</a:t>
            </a:r>
            <a:endParaRPr sz="1800">
              <a:solidFill>
                <a:schemeClr val="dk1"/>
              </a:solidFill>
              <a:latin typeface="Arial"/>
              <a:ea typeface="Arial"/>
              <a:cs typeface="Arial"/>
              <a:sym typeface="Arial"/>
            </a:endParaRPr>
          </a:p>
          <a:p>
            <a:pPr indent="0" lvl="0" marL="0" marR="0" rtl="0" algn="l">
              <a:spcBef>
                <a:spcPts val="900"/>
              </a:spcBef>
              <a:spcAft>
                <a:spcPts val="0"/>
              </a:spcAft>
              <a:buNone/>
            </a:pPr>
            <a:r>
              <a:rPr b="1" lang="en-US" sz="1800">
                <a:solidFill>
                  <a:srgbClr val="C00000"/>
                </a:solidFill>
                <a:latin typeface="Arial"/>
                <a:ea typeface="Arial"/>
                <a:cs typeface="Arial"/>
                <a:sym typeface="Arial"/>
              </a:rPr>
              <a:t>IPOM</a:t>
            </a:r>
            <a:r>
              <a:rPr lang="en-US" sz="1800">
                <a:solidFill>
                  <a:schemeClr val="dk1"/>
                </a:solidFill>
                <a:latin typeface="Arial"/>
                <a:ea typeface="Arial"/>
                <a:cs typeface="Arial"/>
                <a:sym typeface="Arial"/>
              </a:rPr>
              <a:t>: IntraPeritoneal Onlay Mesh</a:t>
            </a:r>
            <a:endParaRPr/>
          </a:p>
        </p:txBody>
      </p:sp>
      <p:sp>
        <p:nvSpPr>
          <p:cNvPr id="620" name="Google Shape;620;p56"/>
          <p:cNvSpPr txBox="1"/>
          <p:nvPr/>
        </p:nvSpPr>
        <p:spPr>
          <a:xfrm>
            <a:off x="1752600" y="228473"/>
            <a:ext cx="5867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C.</a:t>
            </a:r>
            <a:r>
              <a:rPr b="1" lang="en-US" sz="2400">
                <a:solidFill>
                  <a:srgbClr val="C00000"/>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KT MOÅ ÑAËT MAÛNH GHEÙP</a:t>
            </a:r>
            <a:r>
              <a:rPr b="1" lang="en-US" sz="2400">
                <a:solidFill>
                  <a:srgbClr val="C00000"/>
                </a:solidFill>
                <a:latin typeface="Times New Roman"/>
                <a:ea typeface="Times New Roman"/>
                <a:cs typeface="Times New Roman"/>
                <a:sym typeface="Times New Roman"/>
              </a:rPr>
              <a:t> NOÄI SOI </a:t>
            </a:r>
            <a:endParaRPr b="1" sz="2400">
              <a:solidFill>
                <a:schemeClr val="dk1"/>
              </a:solidFill>
              <a:latin typeface="Times New Roman"/>
              <a:ea typeface="Times New Roman"/>
              <a:cs typeface="Times New Roman"/>
              <a:sym typeface="Times New Roman"/>
            </a:endParaRPr>
          </a:p>
        </p:txBody>
      </p:sp>
      <p:pic>
        <p:nvPicPr>
          <p:cNvPr descr="hgph2" id="621" name="Google Shape;621;p56"/>
          <p:cNvPicPr preferRelativeResize="0"/>
          <p:nvPr/>
        </p:nvPicPr>
        <p:blipFill rotWithShape="1">
          <a:blip r:embed="rId4">
            <a:alphaModFix/>
          </a:blip>
          <a:srcRect b="0" l="0" r="0" t="0"/>
          <a:stretch/>
        </p:blipFill>
        <p:spPr>
          <a:xfrm>
            <a:off x="-38100" y="883444"/>
            <a:ext cx="4419600" cy="4252912"/>
          </a:xfrm>
          <a:prstGeom prst="rect">
            <a:avLst/>
          </a:prstGeom>
          <a:noFill/>
          <a:ln>
            <a:noFill/>
          </a:ln>
        </p:spPr>
      </p:pic>
      <p:sp>
        <p:nvSpPr>
          <p:cNvPr id="622" name="Google Shape;622;p56"/>
          <p:cNvSpPr/>
          <p:nvPr/>
        </p:nvSpPr>
        <p:spPr>
          <a:xfrm>
            <a:off x="609600" y="1981200"/>
            <a:ext cx="3124200" cy="2057400"/>
          </a:xfrm>
          <a:prstGeom prst="ellipse">
            <a:avLst/>
          </a:prstGeom>
          <a:noFill/>
          <a:ln cap="flat" cmpd="sng" w="9525">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57"/>
          <p:cNvGrpSpPr/>
          <p:nvPr/>
        </p:nvGrpSpPr>
        <p:grpSpPr>
          <a:xfrm>
            <a:off x="152400" y="152400"/>
            <a:ext cx="4192588" cy="3724275"/>
            <a:chOff x="714" y="1110"/>
            <a:chExt cx="1712" cy="1504"/>
          </a:xfrm>
        </p:grpSpPr>
        <p:pic>
          <p:nvPicPr>
            <p:cNvPr descr="TAPP Bild" id="629" name="Google Shape;629;p57"/>
            <p:cNvPicPr preferRelativeResize="0"/>
            <p:nvPr/>
          </p:nvPicPr>
          <p:blipFill rotWithShape="1">
            <a:blip r:embed="rId3">
              <a:alphaModFix/>
            </a:blip>
            <a:srcRect b="0" l="0" r="0" t="0"/>
            <a:stretch/>
          </p:blipFill>
          <p:spPr>
            <a:xfrm>
              <a:off x="772" y="1451"/>
              <a:ext cx="1654" cy="1163"/>
            </a:xfrm>
            <a:prstGeom prst="rect">
              <a:avLst/>
            </a:prstGeom>
            <a:noFill/>
            <a:ln>
              <a:noFill/>
            </a:ln>
          </p:spPr>
        </p:pic>
        <p:sp>
          <p:nvSpPr>
            <p:cNvPr id="630" name="Google Shape;630;p57"/>
            <p:cNvSpPr txBox="1"/>
            <p:nvPr/>
          </p:nvSpPr>
          <p:spPr>
            <a:xfrm>
              <a:off x="714" y="1110"/>
              <a:ext cx="75" cy="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pSp>
      <p:grpSp>
        <p:nvGrpSpPr>
          <p:cNvPr id="631" name="Google Shape;631;p57"/>
          <p:cNvGrpSpPr/>
          <p:nvPr/>
        </p:nvGrpSpPr>
        <p:grpSpPr>
          <a:xfrm>
            <a:off x="4724400" y="2362200"/>
            <a:ext cx="4114800" cy="3733800"/>
            <a:chOff x="722" y="1110"/>
            <a:chExt cx="1704" cy="1542"/>
          </a:xfrm>
        </p:grpSpPr>
        <p:sp>
          <p:nvSpPr>
            <p:cNvPr id="632" name="Google Shape;632;p57"/>
            <p:cNvSpPr txBox="1"/>
            <p:nvPr/>
          </p:nvSpPr>
          <p:spPr>
            <a:xfrm>
              <a:off x="722" y="1110"/>
              <a:ext cx="76" cy="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pic>
          <p:nvPicPr>
            <p:cNvPr descr="TEP Bild" id="633" name="Google Shape;633;p57"/>
            <p:cNvPicPr preferRelativeResize="0"/>
            <p:nvPr/>
          </p:nvPicPr>
          <p:blipFill rotWithShape="1">
            <a:blip r:embed="rId4">
              <a:alphaModFix/>
            </a:blip>
            <a:srcRect b="0" l="2167" r="0" t="3142"/>
            <a:stretch/>
          </p:blipFill>
          <p:spPr>
            <a:xfrm>
              <a:off x="768" y="1450"/>
              <a:ext cx="1658" cy="1202"/>
            </a:xfrm>
            <a:prstGeom prst="rect">
              <a:avLst/>
            </a:prstGeom>
            <a:noFill/>
            <a:ln>
              <a:noFill/>
            </a:ln>
          </p:spPr>
        </p:pic>
      </p:grpSp>
      <p:sp>
        <p:nvSpPr>
          <p:cNvPr id="634" name="Google Shape;634;p57"/>
          <p:cNvSpPr txBox="1"/>
          <p:nvPr/>
        </p:nvSpPr>
        <p:spPr>
          <a:xfrm>
            <a:off x="457200" y="228600"/>
            <a:ext cx="3581400" cy="64135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Arial"/>
                <a:ea typeface="Arial"/>
                <a:cs typeface="Arial"/>
                <a:sym typeface="Arial"/>
              </a:rPr>
              <a:t>TAPP </a:t>
            </a:r>
            <a:r>
              <a:rPr lang="en-US" sz="1800">
                <a:solidFill>
                  <a:schemeClr val="dk1"/>
                </a:solidFill>
                <a:latin typeface="Arial"/>
                <a:ea typeface="Arial"/>
                <a:cs typeface="Arial"/>
                <a:sym typeface="Arial"/>
              </a:rPr>
              <a:t>TransAbdominalPrePeritoneal</a:t>
            </a:r>
            <a:endParaRPr sz="1800">
              <a:solidFill>
                <a:schemeClr val="dk1"/>
              </a:solidFill>
              <a:latin typeface="Arial"/>
              <a:ea typeface="Arial"/>
              <a:cs typeface="Arial"/>
              <a:sym typeface="Arial"/>
            </a:endParaRPr>
          </a:p>
        </p:txBody>
      </p:sp>
      <p:sp>
        <p:nvSpPr>
          <p:cNvPr id="635" name="Google Shape;635;p57"/>
          <p:cNvSpPr txBox="1"/>
          <p:nvPr/>
        </p:nvSpPr>
        <p:spPr>
          <a:xfrm>
            <a:off x="4953000" y="2286000"/>
            <a:ext cx="3657600" cy="77946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Arial"/>
                <a:ea typeface="Arial"/>
                <a:cs typeface="Arial"/>
                <a:sym typeface="Arial"/>
              </a:rPr>
              <a:t>TEP</a:t>
            </a:r>
            <a:endParaRPr/>
          </a:p>
          <a:p>
            <a:pPr indent="0" lvl="0" marL="0" marR="0" rtl="0" algn="ctr">
              <a:spcBef>
                <a:spcPts val="900"/>
              </a:spcBef>
              <a:spcAft>
                <a:spcPts val="0"/>
              </a:spcAft>
              <a:buNone/>
            </a:pPr>
            <a:r>
              <a:rPr lang="en-US" sz="1800">
                <a:solidFill>
                  <a:schemeClr val="dk1"/>
                </a:solidFill>
                <a:latin typeface="Arial"/>
                <a:ea typeface="Arial"/>
                <a:cs typeface="Arial"/>
                <a:sym typeface="Arial"/>
              </a:rPr>
              <a:t>TotalExtraPeritoneal</a:t>
            </a:r>
            <a:endParaRPr sz="1800">
              <a:solidFill>
                <a:schemeClr val="dk1"/>
              </a:solidFill>
              <a:latin typeface="Arial"/>
              <a:ea typeface="Arial"/>
              <a:cs typeface="Arial"/>
              <a:sym typeface="Arial"/>
            </a:endParaRPr>
          </a:p>
        </p:txBody>
      </p:sp>
      <p:sp>
        <p:nvSpPr>
          <p:cNvPr id="636" name="Google Shape;636;p57"/>
          <p:cNvSpPr txBox="1"/>
          <p:nvPr/>
        </p:nvSpPr>
        <p:spPr>
          <a:xfrm>
            <a:off x="5638800" y="914400"/>
            <a:ext cx="1981200" cy="36671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Taùi phaùt: 1%</a:t>
            </a:r>
            <a:endParaRPr/>
          </a:p>
        </p:txBody>
      </p:sp>
      <p:sp>
        <p:nvSpPr>
          <p:cNvPr id="637" name="Google Shape;637;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8"/>
          <p:cNvSpPr txBox="1"/>
          <p:nvPr>
            <p:ph type="title"/>
          </p:nvPr>
        </p:nvSpPr>
        <p:spPr>
          <a:xfrm>
            <a:off x="457200" y="274638"/>
            <a:ext cx="8229600" cy="1143000"/>
          </a:xfrm>
          <a:prstGeom prst="rect">
            <a:avLst/>
          </a:prstGeom>
          <a:gradFill>
            <a:gsLst>
              <a:gs pos="0">
                <a:srgbClr val="00476B"/>
              </a:gs>
              <a:gs pos="100000">
                <a:srgbClr val="006699"/>
              </a:gs>
            </a:gsLst>
            <a:lin ang="5400000" scaled="0"/>
          </a:gra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00"/>
              </a:buClr>
              <a:buSzPts val="3600"/>
              <a:buFont typeface="Times New Roman"/>
              <a:buNone/>
            </a:pPr>
            <a:r>
              <a:rPr lang="en-US" sz="3600">
                <a:solidFill>
                  <a:srgbClr val="FFFF00"/>
                </a:solidFill>
                <a:latin typeface="Times New Roman"/>
                <a:ea typeface="Times New Roman"/>
                <a:cs typeface="Times New Roman"/>
                <a:sym typeface="Times New Roman"/>
              </a:rPr>
              <a:t>Chống chỉ định mổ nội soi</a:t>
            </a:r>
            <a:br>
              <a:rPr lang="en-US" sz="3600">
                <a:solidFill>
                  <a:srgbClr val="FFFF00"/>
                </a:solidFill>
                <a:latin typeface="Times New Roman"/>
                <a:ea typeface="Times New Roman"/>
                <a:cs typeface="Times New Roman"/>
                <a:sym typeface="Times New Roman"/>
              </a:rPr>
            </a:br>
            <a:r>
              <a:rPr lang="en-US" sz="1800">
                <a:solidFill>
                  <a:schemeClr val="lt1"/>
                </a:solidFill>
                <a:latin typeface="Times New Roman"/>
                <a:ea typeface="Times New Roman"/>
                <a:cs typeface="Times New Roman"/>
                <a:sym typeface="Times New Roman"/>
              </a:rPr>
              <a:t>(Royal College of Edinburgh)</a:t>
            </a:r>
            <a:endParaRPr/>
          </a:p>
        </p:txBody>
      </p:sp>
      <p:sp>
        <p:nvSpPr>
          <p:cNvPr id="643" name="Google Shape;643;p58"/>
          <p:cNvSpPr txBox="1"/>
          <p:nvPr>
            <p:ph idx="1" type="body"/>
          </p:nvPr>
        </p:nvSpPr>
        <p:spPr>
          <a:xfrm>
            <a:off x="457200" y="1905000"/>
            <a:ext cx="8229600" cy="4495800"/>
          </a:xfrm>
          <a:prstGeom prst="rect">
            <a:avLst/>
          </a:prstGeom>
          <a:gradFill>
            <a:gsLst>
              <a:gs pos="0">
                <a:srgbClr val="002F47"/>
              </a:gs>
              <a:gs pos="100000">
                <a:srgbClr val="006699"/>
              </a:gs>
            </a:gsLst>
            <a:lin ang="5400000" scaled="0"/>
          </a:grad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FFFF00"/>
              </a:buClr>
              <a:buSzPts val="2800"/>
              <a:buChar char="•"/>
            </a:pPr>
            <a:r>
              <a:rPr lang="en-US" sz="2800">
                <a:solidFill>
                  <a:srgbClr val="FFFF00"/>
                </a:solidFill>
                <a:latin typeface="Times New Roman"/>
                <a:ea typeface="Times New Roman"/>
                <a:cs typeface="Times New Roman"/>
                <a:sym typeface="Times New Roman"/>
              </a:rPr>
              <a:t>Chống chỉ định tuyệt đối:</a:t>
            </a:r>
            <a:endParaRPr sz="2800">
              <a:solidFill>
                <a:srgbClr val="FFFF00"/>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Nguy cơ khiến không gây mê được</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TV trượt, kẹt, nghẹt</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TVB bìu, lớn</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Đã đặt Mesh tiền phúc mạc</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Béo phì nặng</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560"/>
              </a:spcBef>
              <a:spcAft>
                <a:spcPts val="0"/>
              </a:spcAft>
              <a:buClr>
                <a:srgbClr val="FFFF00"/>
              </a:buClr>
              <a:buSzPts val="2800"/>
              <a:buChar char="•"/>
            </a:pPr>
            <a:r>
              <a:rPr lang="en-US" sz="2800">
                <a:solidFill>
                  <a:srgbClr val="FFFF00"/>
                </a:solidFill>
                <a:latin typeface="Times New Roman"/>
                <a:ea typeface="Times New Roman"/>
                <a:cs typeface="Times New Roman"/>
                <a:sym typeface="Times New Roman"/>
              </a:rPr>
              <a:t>Chống chỉ định tương đối :</a:t>
            </a:r>
            <a:endParaRPr sz="2800">
              <a:solidFill>
                <a:srgbClr val="FFFF00"/>
              </a:solidFill>
              <a:latin typeface="Times New Roman"/>
              <a:ea typeface="Times New Roman"/>
              <a:cs typeface="Times New Roman"/>
              <a:sym typeface="Times New Roman"/>
            </a:endParaRPr>
          </a:p>
          <a:p>
            <a:pPr indent="-342900" lvl="0" marL="342900" rtl="0" algn="l">
              <a:lnSpc>
                <a:spcPct val="80000"/>
              </a:lnSpc>
              <a:spcBef>
                <a:spcPts val="480"/>
              </a:spcBef>
              <a:spcAft>
                <a:spcPts val="0"/>
              </a:spcAft>
              <a:buClr>
                <a:schemeClr val="lt1"/>
              </a:buClr>
              <a:buSzPts val="2400"/>
              <a:buChar char="•"/>
            </a:pPr>
            <a:r>
              <a:rPr lang="en-US" sz="2400">
                <a:solidFill>
                  <a:schemeClr val="lt1"/>
                </a:solidFill>
                <a:latin typeface="Times New Roman"/>
                <a:ea typeface="Times New Roman"/>
                <a:cs typeface="Times New Roman"/>
                <a:sym typeface="Times New Roman"/>
              </a:rPr>
              <a:t>- </a:t>
            </a:r>
            <a:r>
              <a:rPr lang="en-US" sz="2000">
                <a:solidFill>
                  <a:schemeClr val="lt1"/>
                </a:solidFill>
                <a:latin typeface="Times New Roman"/>
                <a:ea typeface="Times New Roman"/>
                <a:cs typeface="Times New Roman"/>
                <a:sym typeface="Times New Roman"/>
              </a:rPr>
              <a:t>Béo phì vừa</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Đã mổ ngả tiền PM </a:t>
            </a:r>
            <a:r>
              <a:rPr lang="en-US" sz="2000">
                <a:solidFill>
                  <a:srgbClr val="FFFF00"/>
                </a:solidFill>
                <a:latin typeface="Times New Roman"/>
                <a:ea typeface="Times New Roman"/>
                <a:cs typeface="Times New Roman"/>
                <a:sym typeface="Times New Roman"/>
              </a:rPr>
              <a:t>(không MG)</a:t>
            </a:r>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Sẹo mổ cũ dưới rốn, vùng chậu cùng bên</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Ghép thận cùng bên</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Trật khớp háng trung tâm, thay khớp háng cùng bên</a:t>
            </a:r>
            <a:endParaRPr sz="2000">
              <a:solidFill>
                <a:schemeClr val="lt1"/>
              </a:solidFill>
              <a:latin typeface="Times New Roman"/>
              <a:ea typeface="Times New Roman"/>
              <a:cs typeface="Times New Roman"/>
              <a:sym typeface="Times New Roman"/>
            </a:endParaRPr>
          </a:p>
          <a:p>
            <a:pPr indent="-342900" lvl="0" marL="342900" rtl="0" algn="l">
              <a:lnSpc>
                <a:spcPct val="80000"/>
              </a:lnSpc>
              <a:spcBef>
                <a:spcPts val="40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 Stoma cùng bên</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9"/>
          <p:cNvSpPr txBox="1"/>
          <p:nvPr>
            <p:ph type="title"/>
          </p:nvPr>
        </p:nvSpPr>
        <p:spPr>
          <a:xfrm>
            <a:off x="1600200" y="457200"/>
            <a:ext cx="5867400" cy="990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Endoscopic Hernia Repair  -  </a:t>
            </a:r>
            <a:r>
              <a:rPr b="1" lang="en-US" sz="2800">
                <a:solidFill>
                  <a:srgbClr val="C00000"/>
                </a:solidFill>
                <a:latin typeface="Times New Roman"/>
                <a:ea typeface="Times New Roman"/>
                <a:cs typeface="Times New Roman"/>
                <a:sym typeface="Times New Roman"/>
              </a:rPr>
              <a:t>TAPP</a:t>
            </a:r>
            <a:endParaRPr/>
          </a:p>
        </p:txBody>
      </p:sp>
      <p:pic>
        <p:nvPicPr>
          <p:cNvPr descr="TAPP Befund2" id="650" name="Google Shape;650;p59"/>
          <p:cNvPicPr preferRelativeResize="0"/>
          <p:nvPr/>
        </p:nvPicPr>
        <p:blipFill rotWithShape="1">
          <a:blip r:embed="rId3">
            <a:alphaModFix/>
          </a:blip>
          <a:srcRect b="0" l="0" r="0" t="0"/>
          <a:stretch/>
        </p:blipFill>
        <p:spPr>
          <a:xfrm>
            <a:off x="609600" y="1981200"/>
            <a:ext cx="5715000" cy="4424363"/>
          </a:xfrm>
          <a:prstGeom prst="rect">
            <a:avLst/>
          </a:prstGeom>
          <a:noFill/>
          <a:ln>
            <a:noFill/>
          </a:ln>
        </p:spPr>
      </p:pic>
      <p:grpSp>
        <p:nvGrpSpPr>
          <p:cNvPr id="651" name="Google Shape;651;p59"/>
          <p:cNvGrpSpPr/>
          <p:nvPr/>
        </p:nvGrpSpPr>
        <p:grpSpPr>
          <a:xfrm>
            <a:off x="1524000" y="2111375"/>
            <a:ext cx="6589713" cy="1851025"/>
            <a:chOff x="960" y="1330"/>
            <a:chExt cx="4151" cy="1166"/>
          </a:xfrm>
        </p:grpSpPr>
        <p:sp>
          <p:nvSpPr>
            <p:cNvPr id="652" name="Google Shape;652;p59"/>
            <p:cNvSpPr txBox="1"/>
            <p:nvPr/>
          </p:nvSpPr>
          <p:spPr>
            <a:xfrm>
              <a:off x="4022" y="1330"/>
              <a:ext cx="1089" cy="5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bilateral</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direct hernia</a:t>
              </a:r>
              <a:endParaRPr/>
            </a:p>
          </p:txBody>
        </p:sp>
        <p:cxnSp>
          <p:nvCxnSpPr>
            <p:cNvPr id="653" name="Google Shape;653;p59"/>
            <p:cNvCxnSpPr/>
            <p:nvPr/>
          </p:nvCxnSpPr>
          <p:spPr>
            <a:xfrm flipH="1">
              <a:off x="3360" y="1872"/>
              <a:ext cx="816" cy="624"/>
            </a:xfrm>
            <a:prstGeom prst="straightConnector1">
              <a:avLst/>
            </a:prstGeom>
            <a:noFill/>
            <a:ln cap="flat" cmpd="sng" w="28575">
              <a:solidFill>
                <a:schemeClr val="dk1"/>
              </a:solidFill>
              <a:prstDash val="solid"/>
              <a:round/>
              <a:headEnd len="med" w="med" type="none"/>
              <a:tailEnd len="med" w="med" type="triangle"/>
            </a:ln>
          </p:spPr>
        </p:cxnSp>
        <p:cxnSp>
          <p:nvCxnSpPr>
            <p:cNvPr id="654" name="Google Shape;654;p59"/>
            <p:cNvCxnSpPr/>
            <p:nvPr/>
          </p:nvCxnSpPr>
          <p:spPr>
            <a:xfrm flipH="1">
              <a:off x="960" y="1872"/>
              <a:ext cx="3120" cy="624"/>
            </a:xfrm>
            <a:prstGeom prst="straightConnector1">
              <a:avLst/>
            </a:prstGeom>
            <a:noFill/>
            <a:ln cap="flat" cmpd="sng" w="28575">
              <a:solidFill>
                <a:schemeClr val="dk1"/>
              </a:solidFill>
              <a:prstDash val="solid"/>
              <a:round/>
              <a:headEnd len="med" w="med" type="none"/>
              <a:tailEnd len="med" w="med" type="triangle"/>
            </a:ln>
          </p:spPr>
        </p:cxnSp>
      </p:grpSp>
      <p:sp>
        <p:nvSpPr>
          <p:cNvPr id="655" name="Google Shape;655;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533400" y="0"/>
            <a:ext cx="8077200" cy="5635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
              <a:buFont typeface="Calibri"/>
              <a:buNone/>
            </a:pPr>
            <a:r>
              <a:rPr b="1" i="0" lang="en-US" sz="2400" u="none" cap="none" strike="noStrike">
                <a:solidFill>
                  <a:schemeClr val="dk1"/>
                </a:solidFill>
                <a:latin typeface="Times New Roman"/>
                <a:ea typeface="Times New Roman"/>
                <a:cs typeface="Times New Roman"/>
                <a:sym typeface="Times New Roman"/>
              </a:rPr>
              <a:t>Cơ chế hình thành TVB trực tiếp – gián tiếp</a:t>
            </a:r>
            <a:endParaRPr b="1" i="0" sz="2400" u="none" cap="none" strike="noStrike">
              <a:solidFill>
                <a:schemeClr val="dk1"/>
              </a:solidFill>
              <a:latin typeface="Times New Roman"/>
              <a:ea typeface="Times New Roman"/>
              <a:cs typeface="Times New Roman"/>
              <a:sym typeface="Times New Roman"/>
            </a:endParaRPr>
          </a:p>
        </p:txBody>
      </p:sp>
      <p:pic>
        <p:nvPicPr>
          <p:cNvPr id="182" name="Google Shape;182;p6"/>
          <p:cNvPicPr preferRelativeResize="0"/>
          <p:nvPr>
            <p:ph idx="4294967295" type="body"/>
          </p:nvPr>
        </p:nvPicPr>
        <p:blipFill rotWithShape="1">
          <a:blip r:embed="rId3">
            <a:alphaModFix/>
          </a:blip>
          <a:srcRect b="0" l="0" r="0" t="0"/>
          <a:stretch/>
        </p:blipFill>
        <p:spPr>
          <a:xfrm>
            <a:off x="609600" y="609600"/>
            <a:ext cx="7915934" cy="5523843"/>
          </a:xfrm>
          <a:prstGeom prst="rect">
            <a:avLst/>
          </a:prstGeom>
          <a:noFill/>
          <a:ln cap="flat" cmpd="sng" w="9525">
            <a:solidFill>
              <a:schemeClr val="dk1"/>
            </a:solidFill>
            <a:prstDash val="solid"/>
            <a:round/>
            <a:headEnd len="sm" w="sm" type="none"/>
            <a:tailEnd len="sm" w="sm" type="none"/>
          </a:ln>
        </p:spPr>
      </p:pic>
      <p:sp>
        <p:nvSpPr>
          <p:cNvPr id="183" name="Google Shape;18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TAPP Befund3" id="661" name="Google Shape;661;p60"/>
          <p:cNvPicPr preferRelativeResize="0"/>
          <p:nvPr/>
        </p:nvPicPr>
        <p:blipFill rotWithShape="1">
          <a:blip r:embed="rId3">
            <a:alphaModFix/>
          </a:blip>
          <a:srcRect b="0" l="0" r="0" t="0"/>
          <a:stretch/>
        </p:blipFill>
        <p:spPr>
          <a:xfrm>
            <a:off x="685800" y="1981200"/>
            <a:ext cx="5657850" cy="4379913"/>
          </a:xfrm>
          <a:prstGeom prst="rect">
            <a:avLst/>
          </a:prstGeom>
          <a:noFill/>
          <a:ln>
            <a:noFill/>
          </a:ln>
        </p:spPr>
      </p:pic>
      <p:grpSp>
        <p:nvGrpSpPr>
          <p:cNvPr id="662" name="Google Shape;662;p60"/>
          <p:cNvGrpSpPr/>
          <p:nvPr/>
        </p:nvGrpSpPr>
        <p:grpSpPr>
          <a:xfrm>
            <a:off x="3048000" y="2035175"/>
            <a:ext cx="5133975" cy="1927225"/>
            <a:chOff x="1920" y="1282"/>
            <a:chExt cx="3234" cy="1214"/>
          </a:xfrm>
        </p:grpSpPr>
        <p:sp>
          <p:nvSpPr>
            <p:cNvPr id="663" name="Google Shape;663;p60"/>
            <p:cNvSpPr txBox="1"/>
            <p:nvPr/>
          </p:nvSpPr>
          <p:spPr>
            <a:xfrm>
              <a:off x="4022" y="1282"/>
              <a:ext cx="113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Direct hernia</a:t>
              </a:r>
              <a:endParaRPr/>
            </a:p>
          </p:txBody>
        </p:sp>
        <p:cxnSp>
          <p:nvCxnSpPr>
            <p:cNvPr id="664" name="Google Shape;664;p60"/>
            <p:cNvCxnSpPr/>
            <p:nvPr/>
          </p:nvCxnSpPr>
          <p:spPr>
            <a:xfrm flipH="1">
              <a:off x="1920" y="1440"/>
              <a:ext cx="1968" cy="1056"/>
            </a:xfrm>
            <a:prstGeom prst="straightConnector1">
              <a:avLst/>
            </a:prstGeom>
            <a:noFill/>
            <a:ln cap="flat" cmpd="sng" w="28575">
              <a:solidFill>
                <a:schemeClr val="dk1"/>
              </a:solidFill>
              <a:prstDash val="solid"/>
              <a:round/>
              <a:headEnd len="med" w="med" type="none"/>
              <a:tailEnd len="med" w="med" type="triangle"/>
            </a:ln>
          </p:spPr>
        </p:cxnSp>
      </p:grpSp>
      <p:grpSp>
        <p:nvGrpSpPr>
          <p:cNvPr id="665" name="Google Shape;665;p60"/>
          <p:cNvGrpSpPr/>
          <p:nvPr/>
        </p:nvGrpSpPr>
        <p:grpSpPr>
          <a:xfrm>
            <a:off x="4343399" y="4168775"/>
            <a:ext cx="4095750" cy="555625"/>
            <a:chOff x="2736" y="2626"/>
            <a:chExt cx="2580" cy="350"/>
          </a:xfrm>
        </p:grpSpPr>
        <p:sp>
          <p:nvSpPr>
            <p:cNvPr id="666" name="Google Shape;666;p60"/>
            <p:cNvSpPr txBox="1"/>
            <p:nvPr/>
          </p:nvSpPr>
          <p:spPr>
            <a:xfrm>
              <a:off x="4022" y="2626"/>
              <a:ext cx="1294"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Femoral hernia</a:t>
              </a:r>
              <a:endParaRPr/>
            </a:p>
          </p:txBody>
        </p:sp>
        <p:cxnSp>
          <p:nvCxnSpPr>
            <p:cNvPr id="667" name="Google Shape;667;p60"/>
            <p:cNvCxnSpPr/>
            <p:nvPr/>
          </p:nvCxnSpPr>
          <p:spPr>
            <a:xfrm rot="10800000">
              <a:off x="2736" y="2784"/>
              <a:ext cx="1488" cy="192"/>
            </a:xfrm>
            <a:prstGeom prst="straightConnector1">
              <a:avLst/>
            </a:prstGeom>
            <a:noFill/>
            <a:ln cap="flat" cmpd="sng" w="28575">
              <a:solidFill>
                <a:schemeClr val="dk1"/>
              </a:solidFill>
              <a:prstDash val="solid"/>
              <a:round/>
              <a:headEnd len="med" w="med" type="none"/>
              <a:tailEnd len="med" w="med" type="triangle"/>
            </a:ln>
          </p:spPr>
        </p:cxnSp>
      </p:grpSp>
      <p:sp>
        <p:nvSpPr>
          <p:cNvPr id="668" name="Google Shape;668;p60"/>
          <p:cNvSpPr txBox="1"/>
          <p:nvPr>
            <p:ph type="title"/>
          </p:nvPr>
        </p:nvSpPr>
        <p:spPr>
          <a:xfrm>
            <a:off x="1676400" y="685800"/>
            <a:ext cx="5410200" cy="533400"/>
          </a:xfrm>
          <a:prstGeom prst="rect">
            <a:avLst/>
          </a:prstGeom>
          <a:noFill/>
          <a:ln cap="flat" cmpd="sng" w="9525">
            <a:solidFill>
              <a:schemeClr val="dk1"/>
            </a:solidFill>
            <a:prstDash val="solid"/>
            <a:round/>
            <a:headEnd len="sm" w="sm" type="none"/>
            <a:tailEnd len="sm" w="sm" type="none"/>
          </a:ln>
          <a:effectLst>
            <a:outerShdw rotWithShape="0" algn="ctr" dir="2700000" dist="35921">
              <a:schemeClr val="lt2">
                <a:alpha val="74901"/>
              </a:scheme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Endoscopic Hernia Repair  -  </a:t>
            </a:r>
            <a:r>
              <a:rPr b="1" lang="en-US" sz="2800">
                <a:solidFill>
                  <a:srgbClr val="C00000"/>
                </a:solidFill>
                <a:latin typeface="Times New Roman"/>
                <a:ea typeface="Times New Roman"/>
                <a:cs typeface="Times New Roman"/>
                <a:sym typeface="Times New Roman"/>
              </a:rPr>
              <a:t>TAPP</a:t>
            </a:r>
            <a:endParaRPr sz="2800">
              <a:latin typeface="Times New Roman"/>
              <a:ea typeface="Times New Roman"/>
              <a:cs typeface="Times New Roman"/>
              <a:sym typeface="Times New Roman"/>
            </a:endParaRPr>
          </a:p>
        </p:txBody>
      </p:sp>
      <p:sp>
        <p:nvSpPr>
          <p:cNvPr id="669" name="Google Shape;669;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1"/>
          <p:cNvSpPr txBox="1"/>
          <p:nvPr>
            <p:ph type="title"/>
          </p:nvPr>
        </p:nvSpPr>
        <p:spPr>
          <a:xfrm>
            <a:off x="1905000" y="457200"/>
            <a:ext cx="5486400" cy="9144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C00000"/>
              </a:buClr>
              <a:buSzPts val="2800"/>
              <a:buFont typeface="Times New Roman"/>
              <a:buNone/>
            </a:pPr>
            <a:r>
              <a:rPr b="1" lang="en-US" sz="2800">
                <a:solidFill>
                  <a:srgbClr val="C00000"/>
                </a:solidFill>
                <a:latin typeface="Times New Roman"/>
                <a:ea typeface="Times New Roman"/>
                <a:cs typeface="Times New Roman"/>
                <a:sym typeface="Times New Roman"/>
              </a:rPr>
              <a:t>C. So sánh 2 nhóm KT mổ</a:t>
            </a:r>
            <a:endParaRPr b="1" sz="2800">
              <a:solidFill>
                <a:srgbClr val="C00000"/>
              </a:solidFill>
              <a:latin typeface="Times New Roman"/>
              <a:ea typeface="Times New Roman"/>
              <a:cs typeface="Times New Roman"/>
              <a:sym typeface="Times New Roman"/>
            </a:endParaRPr>
          </a:p>
        </p:txBody>
      </p:sp>
      <p:sp>
        <p:nvSpPr>
          <p:cNvPr id="675" name="Google Shape;675;p61"/>
          <p:cNvSpPr txBox="1"/>
          <p:nvPr/>
        </p:nvSpPr>
        <p:spPr>
          <a:xfrm>
            <a:off x="609600" y="2133600"/>
            <a:ext cx="3886200" cy="393338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MÔ TỰ THÂN</a:t>
            </a:r>
            <a:endParaRPr b="1"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b="1" lang="en-US" sz="2400" u="sng">
                <a:solidFill>
                  <a:schemeClr val="dk2"/>
                </a:solidFill>
                <a:latin typeface="Times New Roman"/>
                <a:ea typeface="Times New Roman"/>
                <a:cs typeface="Times New Roman"/>
                <a:sym typeface="Times New Roman"/>
              </a:rPr>
              <a:t>Ưu điểm</a:t>
            </a:r>
            <a:r>
              <a:rPr b="1" lang="en-US" sz="2400">
                <a:solidFill>
                  <a:schemeClr val="dk2"/>
                </a:solidFill>
                <a:latin typeface="Times New Roman"/>
                <a:ea typeface="Times New Roman"/>
                <a:cs typeface="Times New Roman"/>
                <a:sym typeface="Times New Roman"/>
              </a:rPr>
              <a:t>: </a:t>
            </a:r>
            <a:endParaRPr b="1" sz="2400">
              <a:solidFill>
                <a:schemeClr val="dk2"/>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Đơn giản, dễ thực hiện</a:t>
            </a:r>
            <a:endParaRPr sz="2400">
              <a:solidFill>
                <a:schemeClr val="dk1"/>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Khá hiệu quả</a:t>
            </a:r>
            <a:r>
              <a:rPr lang="en-US" sz="2400">
                <a:solidFill>
                  <a:schemeClr val="hlink"/>
                </a:solidFill>
                <a:latin typeface="Times New Roman"/>
                <a:ea typeface="Times New Roman"/>
                <a:cs typeface="Times New Roman"/>
                <a:sym typeface="Times New Roman"/>
              </a:rPr>
              <a:t>??</a:t>
            </a:r>
            <a:endParaRPr sz="2400">
              <a:solidFill>
                <a:schemeClr val="hlink"/>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b="1" lang="en-US" sz="2400" u="sng">
                <a:solidFill>
                  <a:schemeClr val="dk2"/>
                </a:solidFill>
                <a:latin typeface="Times New Roman"/>
                <a:ea typeface="Times New Roman"/>
                <a:cs typeface="Times New Roman"/>
                <a:sym typeface="Times New Roman"/>
              </a:rPr>
              <a:t>Nhược điểm</a:t>
            </a:r>
            <a:r>
              <a:rPr b="1" lang="en-US" sz="2400">
                <a:solidFill>
                  <a:schemeClr val="dk2"/>
                </a:solidFill>
                <a:latin typeface="Times New Roman"/>
                <a:ea typeface="Times New Roman"/>
                <a:cs typeface="Times New Roman"/>
                <a:sym typeface="Times New Roman"/>
              </a:rPr>
              <a:t>:</a:t>
            </a:r>
            <a:endParaRPr b="1" sz="2400">
              <a:solidFill>
                <a:schemeClr val="dk2"/>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Căng 🡪 </a:t>
            </a:r>
            <a:r>
              <a:rPr lang="en-US" sz="2000">
                <a:solidFill>
                  <a:schemeClr val="hlink"/>
                </a:solidFill>
                <a:latin typeface="Times New Roman"/>
                <a:ea typeface="Times New Roman"/>
                <a:cs typeface="Times New Roman"/>
                <a:sym typeface="Times New Roman"/>
              </a:rPr>
              <a:t>Đau</a:t>
            </a:r>
            <a:endParaRPr sz="2000">
              <a:solidFill>
                <a:schemeClr val="hlink"/>
              </a:solidFill>
              <a:latin typeface="Times New Roman"/>
              <a:ea typeface="Times New Roman"/>
              <a:cs typeface="Times New Roman"/>
              <a:sym typeface="Times New Roman"/>
            </a:endParaRPr>
          </a:p>
          <a:p>
            <a:pPr indent="0" lvl="0" marL="0" marR="0" rtl="0" algn="l">
              <a:lnSpc>
                <a:spcPct val="70000"/>
              </a:lnSpc>
              <a:spcBef>
                <a:spcPts val="1000"/>
              </a:spcBef>
              <a:spcAft>
                <a:spcPts val="0"/>
              </a:spcAft>
              <a:buNone/>
            </a:pPr>
            <a:r>
              <a:rPr lang="en-US" sz="2000">
                <a:solidFill>
                  <a:schemeClr val="hlink"/>
                </a:solidFill>
                <a:latin typeface="Times New Roman"/>
                <a:ea typeface="Times New Roman"/>
                <a:cs typeface="Times New Roman"/>
                <a:sym typeface="Times New Roman"/>
              </a:rPr>
              <a:t>                      Chậm hồi phục</a:t>
            </a:r>
            <a:endParaRPr sz="2000">
              <a:solidFill>
                <a:schemeClr val="hlink"/>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Tái phát </a:t>
            </a:r>
            <a:r>
              <a:rPr lang="en-US" sz="2400">
                <a:solidFill>
                  <a:schemeClr val="hlink"/>
                </a:solidFill>
                <a:latin typeface="Times New Roman"/>
                <a:ea typeface="Times New Roman"/>
                <a:cs typeface="Times New Roman"/>
                <a:sym typeface="Times New Roman"/>
              </a:rPr>
              <a:t>cao: </a:t>
            </a:r>
            <a:r>
              <a:rPr lang="en-US" sz="2400">
                <a:solidFill>
                  <a:schemeClr val="dk1"/>
                </a:solidFill>
                <a:latin typeface="Times New Roman"/>
                <a:ea typeface="Times New Roman"/>
                <a:cs typeface="Times New Roman"/>
                <a:sym typeface="Times New Roman"/>
              </a:rPr>
              <a:t>1-20%(</a:t>
            </a:r>
            <a:r>
              <a:rPr lang="en-US" sz="2400">
                <a:solidFill>
                  <a:srgbClr val="FFFF00"/>
                </a:solidFill>
                <a:latin typeface="Times New Roman"/>
                <a:ea typeface="Times New Roman"/>
                <a:cs typeface="Times New Roman"/>
                <a:sym typeface="Times New Roman"/>
              </a:rPr>
              <a:t>??)</a:t>
            </a:r>
            <a:endParaRPr/>
          </a:p>
          <a:p>
            <a:pPr indent="0" lvl="0" marL="0" marR="0" rtl="0" algn="l">
              <a:lnSpc>
                <a:spcPct val="70000"/>
              </a:lnSpc>
              <a:spcBef>
                <a:spcPts val="120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6" name="Google Shape;676;p61"/>
          <p:cNvSpPr txBox="1"/>
          <p:nvPr/>
        </p:nvSpPr>
        <p:spPr>
          <a:xfrm>
            <a:off x="4648200" y="2133600"/>
            <a:ext cx="3962400" cy="394261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Times New Roman"/>
                <a:ea typeface="Times New Roman"/>
                <a:cs typeface="Times New Roman"/>
                <a:sym typeface="Times New Roman"/>
              </a:rPr>
              <a:t>MẢNH GHÉP</a:t>
            </a:r>
            <a:endParaRPr b="1" sz="2400">
              <a:solidFill>
                <a:srgbClr val="C000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b="1" lang="en-US" sz="2400" u="sng">
                <a:solidFill>
                  <a:schemeClr val="dk2"/>
                </a:solidFill>
                <a:latin typeface="Times New Roman"/>
                <a:ea typeface="Times New Roman"/>
                <a:cs typeface="Times New Roman"/>
                <a:sym typeface="Times New Roman"/>
              </a:rPr>
              <a:t>Ưu điểm</a:t>
            </a:r>
            <a:r>
              <a:rPr lang="en-US" sz="2400">
                <a:solidFill>
                  <a:srgbClr val="FFFF00"/>
                </a:solidFill>
                <a:latin typeface="Times New Roman"/>
                <a:ea typeface="Times New Roman"/>
                <a:cs typeface="Times New Roman"/>
                <a:sym typeface="Times New Roman"/>
              </a:rPr>
              <a:t>:</a:t>
            </a:r>
            <a:endParaRPr sz="2400">
              <a:solidFill>
                <a:srgbClr val="FFFF00"/>
              </a:solidFill>
              <a:latin typeface="Times New Roman"/>
              <a:ea typeface="Times New Roman"/>
              <a:cs typeface="Times New Roman"/>
              <a:sym typeface="Times New Roman"/>
            </a:endParaRPr>
          </a:p>
          <a:p>
            <a:pPr indent="0" lvl="0" marL="0" marR="0" rtl="0" algn="l">
              <a:lnSpc>
                <a:spcPct val="70000"/>
              </a:lnSpc>
              <a:spcBef>
                <a:spcPts val="1680"/>
              </a:spcBef>
              <a:spcAft>
                <a:spcPts val="0"/>
              </a:spcAft>
              <a:buNone/>
            </a:pPr>
            <a:r>
              <a:rPr lang="en-US" sz="2400">
                <a:solidFill>
                  <a:schemeClr val="dk1"/>
                </a:solidFill>
                <a:latin typeface="Times New Roman"/>
                <a:ea typeface="Times New Roman"/>
                <a:cs typeface="Times New Roman"/>
                <a:sym typeface="Times New Roman"/>
              </a:rPr>
              <a:t>   Không căng🡪 </a:t>
            </a:r>
            <a:r>
              <a:rPr lang="en-US" sz="2000">
                <a:solidFill>
                  <a:schemeClr val="hlink"/>
                </a:solidFill>
                <a:latin typeface="Times New Roman"/>
                <a:ea typeface="Times New Roman"/>
                <a:cs typeface="Times New Roman"/>
                <a:sym typeface="Times New Roman"/>
              </a:rPr>
              <a:t>ít đau</a:t>
            </a:r>
            <a:endParaRPr sz="2000">
              <a:solidFill>
                <a:schemeClr val="hlink"/>
              </a:solidFill>
              <a:latin typeface="Times New Roman"/>
              <a:ea typeface="Times New Roman"/>
              <a:cs typeface="Times New Roman"/>
              <a:sym typeface="Times New Roman"/>
            </a:endParaRPr>
          </a:p>
          <a:p>
            <a:pPr indent="0" lvl="0" marL="0" marR="0" rtl="0" algn="l">
              <a:lnSpc>
                <a:spcPct val="70000"/>
              </a:lnSpc>
              <a:spcBef>
                <a:spcPts val="1400"/>
              </a:spcBef>
              <a:spcAft>
                <a:spcPts val="0"/>
              </a:spcAft>
              <a:buNone/>
            </a:pPr>
            <a:r>
              <a:rPr lang="en-US" sz="2000">
                <a:solidFill>
                  <a:schemeClr val="dk1"/>
                </a:solidFill>
                <a:latin typeface="Times New Roman"/>
                <a:ea typeface="Times New Roman"/>
                <a:cs typeface="Times New Roman"/>
                <a:sym typeface="Times New Roman"/>
              </a:rPr>
              <a:t>                                </a:t>
            </a:r>
            <a:r>
              <a:rPr lang="en-US" sz="2000">
                <a:solidFill>
                  <a:schemeClr val="hlink"/>
                </a:solidFill>
                <a:latin typeface="Times New Roman"/>
                <a:ea typeface="Times New Roman"/>
                <a:cs typeface="Times New Roman"/>
                <a:sym typeface="Times New Roman"/>
              </a:rPr>
              <a:t>Hồi phục nhanh</a:t>
            </a:r>
            <a:endParaRPr sz="2000">
              <a:solidFill>
                <a:schemeClr val="hlink"/>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Tái phát thấp</a:t>
            </a:r>
            <a:r>
              <a:rPr lang="en-US" sz="2400">
                <a:solidFill>
                  <a:schemeClr val="hlink"/>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&lt;1%</a:t>
            </a:r>
            <a:endParaRPr/>
          </a:p>
          <a:p>
            <a:pPr indent="0" lvl="0" marL="0" marR="0" rtl="0" algn="l">
              <a:lnSpc>
                <a:spcPct val="70000"/>
              </a:lnSpc>
              <a:spcBef>
                <a:spcPts val="1200"/>
              </a:spcBef>
              <a:spcAft>
                <a:spcPts val="0"/>
              </a:spcAft>
              <a:buNone/>
            </a:pPr>
            <a:r>
              <a:rPr b="1" lang="en-US" sz="2400" u="sng">
                <a:solidFill>
                  <a:schemeClr val="dk2"/>
                </a:solidFill>
                <a:latin typeface="Times New Roman"/>
                <a:ea typeface="Times New Roman"/>
                <a:cs typeface="Times New Roman"/>
                <a:sym typeface="Times New Roman"/>
              </a:rPr>
              <a:t>Nhược điểm</a:t>
            </a:r>
            <a:r>
              <a:rPr lang="en-US" sz="2400">
                <a:solidFill>
                  <a:srgbClr val="FFFF00"/>
                </a:solidFill>
                <a:latin typeface="Times New Roman"/>
                <a:ea typeface="Times New Roman"/>
                <a:cs typeface="Times New Roman"/>
                <a:sym typeface="Times New Roman"/>
              </a:rPr>
              <a:t>:</a:t>
            </a:r>
            <a:endParaRPr sz="2400">
              <a:solidFill>
                <a:srgbClr val="FFFF00"/>
              </a:solidFill>
              <a:latin typeface="Times New Roman"/>
              <a:ea typeface="Times New Roman"/>
              <a:cs typeface="Times New Roman"/>
              <a:sym typeface="Times New Roman"/>
            </a:endParaRPr>
          </a:p>
          <a:p>
            <a:pPr indent="0" lvl="0" marL="0" marR="0" rtl="0" algn="l">
              <a:lnSpc>
                <a:spcPct val="70000"/>
              </a:lnSpc>
              <a:spcBef>
                <a:spcPts val="1200"/>
              </a:spcBef>
              <a:spcAft>
                <a:spcPts val="0"/>
              </a:spcAft>
              <a:buNone/>
            </a:pPr>
            <a:r>
              <a:rPr lang="en-US" sz="24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Forein bodies reaction (FBR)</a:t>
            </a:r>
            <a:endParaRPr/>
          </a:p>
          <a:p>
            <a:pPr indent="0" lvl="0" marL="0" marR="0" rtl="0" algn="l">
              <a:lnSpc>
                <a:spcPct val="85000"/>
              </a:lnSpc>
              <a:spcBef>
                <a:spcPts val="1200"/>
              </a:spcBef>
              <a:spcAft>
                <a:spcPts val="0"/>
              </a:spcAft>
              <a:buNone/>
            </a:pPr>
            <a:r>
              <a:rPr lang="en-US" sz="2400">
                <a:solidFill>
                  <a:schemeClr val="dk1"/>
                </a:solidFill>
                <a:latin typeface="Times New Roman"/>
                <a:ea typeface="Times New Roman"/>
                <a:cs typeface="Times New Roman"/>
                <a:sym typeface="Times New Roman"/>
              </a:rPr>
              <a:t>   Nhiễm trùng MG </a:t>
            </a:r>
            <a:r>
              <a:rPr lang="en-US" sz="2000">
                <a:solidFill>
                  <a:schemeClr val="dk2"/>
                </a:solidFill>
                <a:latin typeface="Times New Roman"/>
                <a:ea typeface="Times New Roman"/>
                <a:cs typeface="Times New Roman"/>
                <a:sym typeface="Times New Roman"/>
              </a:rPr>
              <a:t>(Gót chân Achille)</a:t>
            </a:r>
            <a:endParaRPr sz="2000">
              <a:solidFill>
                <a:schemeClr val="dk2"/>
              </a:solidFill>
              <a:latin typeface="Times New Roman"/>
              <a:ea typeface="Times New Roman"/>
              <a:cs typeface="Times New Roman"/>
              <a:sym typeface="Times New Roman"/>
            </a:endParaRPr>
          </a:p>
        </p:txBody>
      </p:sp>
      <p:sp>
        <p:nvSpPr>
          <p:cNvPr id="677" name="Google Shape;677;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2"/>
          <p:cNvSpPr txBox="1"/>
          <p:nvPr/>
        </p:nvSpPr>
        <p:spPr>
          <a:xfrm>
            <a:off x="2743200" y="61415"/>
            <a:ext cx="3429000"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Times New Roman"/>
                <a:ea typeface="Times New Roman"/>
                <a:cs typeface="Times New Roman"/>
                <a:sym typeface="Times New Roman"/>
              </a:rPr>
              <a:t>Thoát vị bẹn nguyên phát</a:t>
            </a:r>
            <a:endParaRPr b="1" sz="2000">
              <a:solidFill>
                <a:srgbClr val="C00000"/>
              </a:solidFill>
              <a:latin typeface="Times New Roman"/>
              <a:ea typeface="Times New Roman"/>
              <a:cs typeface="Times New Roman"/>
              <a:sym typeface="Times New Roman"/>
            </a:endParaRPr>
          </a:p>
        </p:txBody>
      </p:sp>
      <p:sp>
        <p:nvSpPr>
          <p:cNvPr id="683" name="Google Shape;683;p62"/>
          <p:cNvSpPr txBox="1"/>
          <p:nvPr/>
        </p:nvSpPr>
        <p:spPr>
          <a:xfrm>
            <a:off x="2057400" y="1295400"/>
            <a:ext cx="15240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Một bên</a:t>
            </a:r>
            <a:endParaRPr sz="1800">
              <a:solidFill>
                <a:schemeClr val="dk1"/>
              </a:solidFill>
              <a:latin typeface="Times New Roman"/>
              <a:ea typeface="Times New Roman"/>
              <a:cs typeface="Times New Roman"/>
              <a:sym typeface="Times New Roman"/>
            </a:endParaRPr>
          </a:p>
        </p:txBody>
      </p:sp>
      <p:sp>
        <p:nvSpPr>
          <p:cNvPr id="684" name="Google Shape;684;p62"/>
          <p:cNvSpPr txBox="1"/>
          <p:nvPr/>
        </p:nvSpPr>
        <p:spPr>
          <a:xfrm>
            <a:off x="914400" y="2590800"/>
            <a:ext cx="12954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Cấp cứu</a:t>
            </a:r>
            <a:endParaRPr sz="1800">
              <a:solidFill>
                <a:schemeClr val="dk1"/>
              </a:solidFill>
              <a:latin typeface="Times New Roman"/>
              <a:ea typeface="Times New Roman"/>
              <a:cs typeface="Times New Roman"/>
              <a:sym typeface="Times New Roman"/>
            </a:endParaRPr>
          </a:p>
        </p:txBody>
      </p:sp>
      <p:sp>
        <p:nvSpPr>
          <p:cNvPr id="685" name="Google Shape;685;p62"/>
          <p:cNvSpPr txBox="1"/>
          <p:nvPr/>
        </p:nvSpPr>
        <p:spPr>
          <a:xfrm>
            <a:off x="914400" y="3810000"/>
            <a:ext cx="12954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Mổ mở</a:t>
            </a:r>
            <a:endParaRPr sz="1800">
              <a:solidFill>
                <a:schemeClr val="dk1"/>
              </a:solidFill>
              <a:latin typeface="Times New Roman"/>
              <a:ea typeface="Times New Roman"/>
              <a:cs typeface="Times New Roman"/>
              <a:sym typeface="Times New Roman"/>
            </a:endParaRPr>
          </a:p>
        </p:txBody>
      </p:sp>
      <p:sp>
        <p:nvSpPr>
          <p:cNvPr id="686" name="Google Shape;686;p62"/>
          <p:cNvSpPr txBox="1"/>
          <p:nvPr/>
        </p:nvSpPr>
        <p:spPr>
          <a:xfrm>
            <a:off x="228600" y="4876800"/>
            <a:ext cx="10668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Hoại tử</a:t>
            </a:r>
            <a:endParaRPr sz="1800">
              <a:solidFill>
                <a:schemeClr val="dk1"/>
              </a:solidFill>
              <a:latin typeface="Times New Roman"/>
              <a:ea typeface="Times New Roman"/>
              <a:cs typeface="Times New Roman"/>
              <a:sym typeface="Times New Roman"/>
            </a:endParaRPr>
          </a:p>
        </p:txBody>
      </p:sp>
      <p:sp>
        <p:nvSpPr>
          <p:cNvPr id="687" name="Google Shape;687;p62"/>
          <p:cNvSpPr txBox="1"/>
          <p:nvPr/>
        </p:nvSpPr>
        <p:spPr>
          <a:xfrm>
            <a:off x="228600" y="5943600"/>
            <a:ext cx="1066800" cy="646331"/>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Mô tự thân</a:t>
            </a:r>
            <a:endParaRPr b="1" sz="1800">
              <a:solidFill>
                <a:schemeClr val="dk1"/>
              </a:solidFill>
              <a:latin typeface="Times New Roman"/>
              <a:ea typeface="Times New Roman"/>
              <a:cs typeface="Times New Roman"/>
              <a:sym typeface="Times New Roman"/>
            </a:endParaRPr>
          </a:p>
        </p:txBody>
      </p:sp>
      <p:sp>
        <p:nvSpPr>
          <p:cNvPr id="688" name="Google Shape;688;p62"/>
          <p:cNvSpPr txBox="1"/>
          <p:nvPr/>
        </p:nvSpPr>
        <p:spPr>
          <a:xfrm>
            <a:off x="2133600" y="4876800"/>
            <a:ext cx="9906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Không</a:t>
            </a:r>
            <a:endParaRPr sz="1800">
              <a:solidFill>
                <a:schemeClr val="dk1"/>
              </a:solidFill>
              <a:latin typeface="Times New Roman"/>
              <a:ea typeface="Times New Roman"/>
              <a:cs typeface="Times New Roman"/>
              <a:sym typeface="Times New Roman"/>
            </a:endParaRPr>
          </a:p>
        </p:txBody>
      </p:sp>
      <p:sp>
        <p:nvSpPr>
          <p:cNvPr id="689" name="Google Shape;689;p62"/>
          <p:cNvSpPr txBox="1"/>
          <p:nvPr/>
        </p:nvSpPr>
        <p:spPr>
          <a:xfrm>
            <a:off x="2133600" y="5943600"/>
            <a:ext cx="1066800" cy="646331"/>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Mảnh ghép</a:t>
            </a:r>
            <a:endParaRPr b="1" sz="1800">
              <a:solidFill>
                <a:schemeClr val="dk1"/>
              </a:solidFill>
              <a:latin typeface="Times New Roman"/>
              <a:ea typeface="Times New Roman"/>
              <a:cs typeface="Times New Roman"/>
              <a:sym typeface="Times New Roman"/>
            </a:endParaRPr>
          </a:p>
        </p:txBody>
      </p:sp>
      <p:sp>
        <p:nvSpPr>
          <p:cNvPr id="690" name="Google Shape;690;p62"/>
          <p:cNvSpPr txBox="1"/>
          <p:nvPr/>
        </p:nvSpPr>
        <p:spPr>
          <a:xfrm>
            <a:off x="5181600" y="1295400"/>
            <a:ext cx="13716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Hai bên</a:t>
            </a:r>
            <a:endParaRPr sz="1800">
              <a:solidFill>
                <a:schemeClr val="dk1"/>
              </a:solidFill>
              <a:latin typeface="Times New Roman"/>
              <a:ea typeface="Times New Roman"/>
              <a:cs typeface="Times New Roman"/>
              <a:sym typeface="Times New Roman"/>
            </a:endParaRPr>
          </a:p>
        </p:txBody>
      </p:sp>
      <p:sp>
        <p:nvSpPr>
          <p:cNvPr id="691" name="Google Shape;691;p62"/>
          <p:cNvSpPr txBox="1"/>
          <p:nvPr/>
        </p:nvSpPr>
        <p:spPr>
          <a:xfrm>
            <a:off x="3124200" y="2590800"/>
            <a:ext cx="14478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Chương trình</a:t>
            </a:r>
            <a:endParaRPr sz="1800">
              <a:solidFill>
                <a:schemeClr val="dk1"/>
              </a:solidFill>
              <a:latin typeface="Times New Roman"/>
              <a:ea typeface="Times New Roman"/>
              <a:cs typeface="Times New Roman"/>
              <a:sym typeface="Times New Roman"/>
            </a:endParaRPr>
          </a:p>
        </p:txBody>
      </p:sp>
      <p:sp>
        <p:nvSpPr>
          <p:cNvPr id="692" name="Google Shape;692;p62"/>
          <p:cNvSpPr txBox="1"/>
          <p:nvPr/>
        </p:nvSpPr>
        <p:spPr>
          <a:xfrm>
            <a:off x="5334000" y="5943600"/>
            <a:ext cx="1219200" cy="37623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Mổ NS</a:t>
            </a:r>
            <a:endParaRPr b="1" sz="1800">
              <a:solidFill>
                <a:schemeClr val="dk1"/>
              </a:solidFill>
              <a:latin typeface="Times New Roman"/>
              <a:ea typeface="Times New Roman"/>
              <a:cs typeface="Times New Roman"/>
              <a:sym typeface="Times New Roman"/>
            </a:endParaRPr>
          </a:p>
        </p:txBody>
      </p:sp>
      <p:cxnSp>
        <p:nvCxnSpPr>
          <p:cNvPr id="693" name="Google Shape;693;p62"/>
          <p:cNvCxnSpPr/>
          <p:nvPr/>
        </p:nvCxnSpPr>
        <p:spPr>
          <a:xfrm flipH="1">
            <a:off x="1676400" y="1752600"/>
            <a:ext cx="990600" cy="685800"/>
          </a:xfrm>
          <a:prstGeom prst="straightConnector1">
            <a:avLst/>
          </a:prstGeom>
          <a:noFill/>
          <a:ln cap="flat" cmpd="sng" w="9525">
            <a:solidFill>
              <a:schemeClr val="dk1"/>
            </a:solidFill>
            <a:prstDash val="solid"/>
            <a:round/>
            <a:headEnd len="med" w="med" type="none"/>
            <a:tailEnd len="med" w="med" type="triangle"/>
          </a:ln>
        </p:spPr>
      </p:cxnSp>
      <p:cxnSp>
        <p:nvCxnSpPr>
          <p:cNvPr id="694" name="Google Shape;694;p62"/>
          <p:cNvCxnSpPr/>
          <p:nvPr/>
        </p:nvCxnSpPr>
        <p:spPr>
          <a:xfrm>
            <a:off x="2819400" y="1752600"/>
            <a:ext cx="990600" cy="609600"/>
          </a:xfrm>
          <a:prstGeom prst="straightConnector1">
            <a:avLst/>
          </a:prstGeom>
          <a:noFill/>
          <a:ln cap="flat" cmpd="sng" w="12700">
            <a:solidFill>
              <a:schemeClr val="dk1"/>
            </a:solidFill>
            <a:prstDash val="solid"/>
            <a:round/>
            <a:headEnd len="med" w="med" type="none"/>
            <a:tailEnd len="med" w="med" type="triangle"/>
          </a:ln>
        </p:spPr>
      </p:cxnSp>
      <p:cxnSp>
        <p:nvCxnSpPr>
          <p:cNvPr id="695" name="Google Shape;695;p62"/>
          <p:cNvCxnSpPr/>
          <p:nvPr/>
        </p:nvCxnSpPr>
        <p:spPr>
          <a:xfrm>
            <a:off x="1524000" y="3048000"/>
            <a:ext cx="0" cy="609600"/>
          </a:xfrm>
          <a:prstGeom prst="straightConnector1">
            <a:avLst/>
          </a:prstGeom>
          <a:noFill/>
          <a:ln cap="flat" cmpd="sng" w="9525">
            <a:solidFill>
              <a:schemeClr val="dk1"/>
            </a:solidFill>
            <a:prstDash val="solid"/>
            <a:round/>
            <a:headEnd len="med" w="med" type="none"/>
            <a:tailEnd len="med" w="med" type="triangle"/>
          </a:ln>
        </p:spPr>
      </p:cxnSp>
      <p:cxnSp>
        <p:nvCxnSpPr>
          <p:cNvPr id="696" name="Google Shape;696;p62"/>
          <p:cNvCxnSpPr/>
          <p:nvPr/>
        </p:nvCxnSpPr>
        <p:spPr>
          <a:xfrm flipH="1">
            <a:off x="838200" y="4267200"/>
            <a:ext cx="457200" cy="457200"/>
          </a:xfrm>
          <a:prstGeom prst="straightConnector1">
            <a:avLst/>
          </a:prstGeom>
          <a:noFill/>
          <a:ln cap="flat" cmpd="sng" w="9525">
            <a:solidFill>
              <a:schemeClr val="dk1"/>
            </a:solidFill>
            <a:prstDash val="solid"/>
            <a:round/>
            <a:headEnd len="med" w="med" type="none"/>
            <a:tailEnd len="med" w="med" type="triangle"/>
          </a:ln>
        </p:spPr>
      </p:cxnSp>
      <p:cxnSp>
        <p:nvCxnSpPr>
          <p:cNvPr id="697" name="Google Shape;697;p62"/>
          <p:cNvCxnSpPr/>
          <p:nvPr/>
        </p:nvCxnSpPr>
        <p:spPr>
          <a:xfrm>
            <a:off x="1752600" y="4267200"/>
            <a:ext cx="457200" cy="457200"/>
          </a:xfrm>
          <a:prstGeom prst="straightConnector1">
            <a:avLst/>
          </a:prstGeom>
          <a:noFill/>
          <a:ln cap="flat" cmpd="sng" w="9525">
            <a:solidFill>
              <a:schemeClr val="dk1"/>
            </a:solidFill>
            <a:prstDash val="solid"/>
            <a:round/>
            <a:headEnd len="med" w="med" type="none"/>
            <a:tailEnd len="med" w="med" type="triangle"/>
          </a:ln>
        </p:spPr>
      </p:cxnSp>
      <p:cxnSp>
        <p:nvCxnSpPr>
          <p:cNvPr id="698" name="Google Shape;698;p62"/>
          <p:cNvCxnSpPr/>
          <p:nvPr/>
        </p:nvCxnSpPr>
        <p:spPr>
          <a:xfrm>
            <a:off x="685800" y="5334000"/>
            <a:ext cx="0" cy="457200"/>
          </a:xfrm>
          <a:prstGeom prst="straightConnector1">
            <a:avLst/>
          </a:prstGeom>
          <a:noFill/>
          <a:ln cap="flat" cmpd="sng" w="38100">
            <a:solidFill>
              <a:srgbClr val="C00000"/>
            </a:solidFill>
            <a:prstDash val="solid"/>
            <a:round/>
            <a:headEnd len="med" w="med" type="none"/>
            <a:tailEnd len="med" w="med" type="triangle"/>
          </a:ln>
        </p:spPr>
      </p:cxnSp>
      <p:cxnSp>
        <p:nvCxnSpPr>
          <p:cNvPr id="699" name="Google Shape;699;p62"/>
          <p:cNvCxnSpPr/>
          <p:nvPr/>
        </p:nvCxnSpPr>
        <p:spPr>
          <a:xfrm>
            <a:off x="2590800" y="5334000"/>
            <a:ext cx="0" cy="457200"/>
          </a:xfrm>
          <a:prstGeom prst="straightConnector1">
            <a:avLst/>
          </a:prstGeom>
          <a:noFill/>
          <a:ln cap="flat" cmpd="sng" w="38100">
            <a:solidFill>
              <a:srgbClr val="C00000"/>
            </a:solidFill>
            <a:prstDash val="solid"/>
            <a:round/>
            <a:headEnd len="med" w="med" type="none"/>
            <a:tailEnd len="med" w="med" type="triangle"/>
          </a:ln>
        </p:spPr>
      </p:cxnSp>
      <p:cxnSp>
        <p:nvCxnSpPr>
          <p:cNvPr id="700" name="Google Shape;700;p62"/>
          <p:cNvCxnSpPr/>
          <p:nvPr/>
        </p:nvCxnSpPr>
        <p:spPr>
          <a:xfrm flipH="1">
            <a:off x="1219200" y="5334000"/>
            <a:ext cx="762000" cy="381000"/>
          </a:xfrm>
          <a:prstGeom prst="straightConnector1">
            <a:avLst/>
          </a:prstGeom>
          <a:noFill/>
          <a:ln cap="flat" cmpd="sng" w="9525">
            <a:solidFill>
              <a:schemeClr val="dk1"/>
            </a:solidFill>
            <a:prstDash val="solid"/>
            <a:round/>
            <a:headEnd len="med" w="med" type="none"/>
            <a:tailEnd len="med" w="med" type="triangle"/>
          </a:ln>
        </p:spPr>
      </p:cxnSp>
      <p:cxnSp>
        <p:nvCxnSpPr>
          <p:cNvPr id="701" name="Google Shape;701;p62"/>
          <p:cNvCxnSpPr/>
          <p:nvPr/>
        </p:nvCxnSpPr>
        <p:spPr>
          <a:xfrm flipH="1">
            <a:off x="2743200" y="457200"/>
            <a:ext cx="1219200" cy="762000"/>
          </a:xfrm>
          <a:prstGeom prst="straightConnector1">
            <a:avLst/>
          </a:prstGeom>
          <a:noFill/>
          <a:ln cap="flat" cmpd="sng" w="9525">
            <a:solidFill>
              <a:schemeClr val="dk1"/>
            </a:solidFill>
            <a:prstDash val="solid"/>
            <a:round/>
            <a:headEnd len="med" w="med" type="none"/>
            <a:tailEnd len="med" w="med" type="triangle"/>
          </a:ln>
        </p:spPr>
      </p:cxnSp>
      <p:cxnSp>
        <p:nvCxnSpPr>
          <p:cNvPr id="702" name="Google Shape;702;p62"/>
          <p:cNvCxnSpPr/>
          <p:nvPr/>
        </p:nvCxnSpPr>
        <p:spPr>
          <a:xfrm>
            <a:off x="4572000" y="457200"/>
            <a:ext cx="1295400" cy="762000"/>
          </a:xfrm>
          <a:prstGeom prst="straightConnector1">
            <a:avLst/>
          </a:prstGeom>
          <a:noFill/>
          <a:ln cap="flat" cmpd="sng" w="9525">
            <a:solidFill>
              <a:schemeClr val="dk1"/>
            </a:solidFill>
            <a:prstDash val="solid"/>
            <a:round/>
            <a:headEnd len="med" w="med" type="none"/>
            <a:tailEnd len="med" w="med" type="triangle"/>
          </a:ln>
        </p:spPr>
      </p:cxnSp>
      <p:sp>
        <p:nvSpPr>
          <p:cNvPr id="703" name="Google Shape;703;p62"/>
          <p:cNvSpPr txBox="1"/>
          <p:nvPr/>
        </p:nvSpPr>
        <p:spPr>
          <a:xfrm>
            <a:off x="4648200" y="4572000"/>
            <a:ext cx="1524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hlink"/>
                </a:solidFill>
                <a:latin typeface="Times New Roman"/>
                <a:ea typeface="Times New Roman"/>
                <a:cs typeface="Times New Roman"/>
                <a:sym typeface="Times New Roman"/>
              </a:rPr>
              <a:t>Không chống chỉ định</a:t>
            </a:r>
            <a:endParaRPr sz="1600">
              <a:solidFill>
                <a:schemeClr val="hlink"/>
              </a:solidFill>
              <a:latin typeface="Times New Roman"/>
              <a:ea typeface="Times New Roman"/>
              <a:cs typeface="Times New Roman"/>
              <a:sym typeface="Times New Roman"/>
            </a:endParaRPr>
          </a:p>
        </p:txBody>
      </p:sp>
      <p:cxnSp>
        <p:nvCxnSpPr>
          <p:cNvPr id="704" name="Google Shape;704;p62"/>
          <p:cNvCxnSpPr/>
          <p:nvPr/>
        </p:nvCxnSpPr>
        <p:spPr>
          <a:xfrm flipH="1">
            <a:off x="2590800" y="3048000"/>
            <a:ext cx="1143000" cy="1676400"/>
          </a:xfrm>
          <a:prstGeom prst="straightConnector1">
            <a:avLst/>
          </a:prstGeom>
          <a:noFill/>
          <a:ln cap="flat" cmpd="sng" w="38100">
            <a:solidFill>
              <a:srgbClr val="C00000"/>
            </a:solidFill>
            <a:prstDash val="solid"/>
            <a:round/>
            <a:headEnd len="med" w="med" type="none"/>
            <a:tailEnd len="med" w="med" type="triangle"/>
          </a:ln>
        </p:spPr>
      </p:cxnSp>
      <p:cxnSp>
        <p:nvCxnSpPr>
          <p:cNvPr id="705" name="Google Shape;705;p62"/>
          <p:cNvCxnSpPr/>
          <p:nvPr/>
        </p:nvCxnSpPr>
        <p:spPr>
          <a:xfrm>
            <a:off x="5867400" y="1752600"/>
            <a:ext cx="0" cy="4038600"/>
          </a:xfrm>
          <a:prstGeom prst="straightConnector1">
            <a:avLst/>
          </a:prstGeom>
          <a:noFill/>
          <a:ln cap="flat" cmpd="sng" w="38100">
            <a:solidFill>
              <a:srgbClr val="C00000"/>
            </a:solidFill>
            <a:prstDash val="solid"/>
            <a:round/>
            <a:headEnd len="med" w="med" type="none"/>
            <a:tailEnd len="med" w="med" type="triangle"/>
          </a:ln>
        </p:spPr>
      </p:cxnSp>
      <p:cxnSp>
        <p:nvCxnSpPr>
          <p:cNvPr id="706" name="Google Shape;706;p62"/>
          <p:cNvCxnSpPr/>
          <p:nvPr/>
        </p:nvCxnSpPr>
        <p:spPr>
          <a:xfrm>
            <a:off x="4038600" y="3048000"/>
            <a:ext cx="1524000" cy="2743200"/>
          </a:xfrm>
          <a:prstGeom prst="straightConnector1">
            <a:avLst/>
          </a:prstGeom>
          <a:noFill/>
          <a:ln cap="rnd" cmpd="sng" w="9525">
            <a:solidFill>
              <a:schemeClr val="dk1"/>
            </a:solidFill>
            <a:prstDash val="dot"/>
            <a:round/>
            <a:headEnd len="med" w="med" type="none"/>
            <a:tailEnd len="med" w="med" type="triangle"/>
          </a:ln>
        </p:spPr>
      </p:cxnSp>
      <p:sp>
        <p:nvSpPr>
          <p:cNvPr id="707" name="Google Shape;707;p62"/>
          <p:cNvSpPr txBox="1"/>
          <p:nvPr/>
        </p:nvSpPr>
        <p:spPr>
          <a:xfrm>
            <a:off x="6629400" y="2209800"/>
            <a:ext cx="2362200" cy="10699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Hung Lau (2003)</a:t>
            </a:r>
            <a:endParaRPr/>
          </a:p>
          <a:p>
            <a:pPr indent="0" lvl="0" marL="0" marR="0" rtl="0" algn="l">
              <a:spcBef>
                <a:spcPts val="800"/>
              </a:spcBef>
              <a:spcAft>
                <a:spcPts val="0"/>
              </a:spcAft>
              <a:buNone/>
            </a:pPr>
            <a:r>
              <a:rPr lang="en-US" sz="1600">
                <a:solidFill>
                  <a:schemeClr val="dk1"/>
                </a:solidFill>
                <a:latin typeface="Times New Roman"/>
                <a:ea typeface="Times New Roman"/>
                <a:cs typeface="Times New Roman"/>
                <a:sym typeface="Times New Roman"/>
              </a:rPr>
              <a:t>65 ph/1 bên- 97ph/2 bên</a:t>
            </a:r>
            <a:endParaRPr sz="16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1600">
                <a:solidFill>
                  <a:schemeClr val="dk1"/>
                </a:solidFill>
                <a:latin typeface="Times New Roman"/>
                <a:ea typeface="Times New Roman"/>
                <a:cs typeface="Times New Roman"/>
                <a:sym typeface="Times New Roman"/>
              </a:rPr>
              <a:t>Đau: tương đương</a:t>
            </a:r>
            <a:endParaRPr sz="1600">
              <a:solidFill>
                <a:schemeClr val="dk1"/>
              </a:solidFill>
              <a:latin typeface="Times New Roman"/>
              <a:ea typeface="Times New Roman"/>
              <a:cs typeface="Times New Roman"/>
              <a:sym typeface="Times New Roman"/>
            </a:endParaRPr>
          </a:p>
        </p:txBody>
      </p:sp>
      <p:sp>
        <p:nvSpPr>
          <p:cNvPr id="708" name="Google Shape;708;p62"/>
          <p:cNvSpPr txBox="1"/>
          <p:nvPr/>
        </p:nvSpPr>
        <p:spPr>
          <a:xfrm>
            <a:off x="3733800" y="3352800"/>
            <a:ext cx="1295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hlink"/>
                </a:solidFill>
                <a:latin typeface="Times New Roman"/>
                <a:ea typeface="Times New Roman"/>
                <a:cs typeface="Times New Roman"/>
                <a:sym typeface="Times New Roman"/>
              </a:rPr>
              <a:t>BN yêu cầu</a:t>
            </a:r>
            <a:endParaRPr sz="1600">
              <a:solidFill>
                <a:schemeClr val="hlink"/>
              </a:solidFill>
              <a:latin typeface="Times New Roman"/>
              <a:ea typeface="Times New Roman"/>
              <a:cs typeface="Times New Roman"/>
              <a:sym typeface="Times New Roman"/>
            </a:endParaRPr>
          </a:p>
        </p:txBody>
      </p:sp>
      <p:sp>
        <p:nvSpPr>
          <p:cNvPr id="709" name="Google Shape;709;p62"/>
          <p:cNvSpPr txBox="1"/>
          <p:nvPr/>
        </p:nvSpPr>
        <p:spPr>
          <a:xfrm>
            <a:off x="6629400" y="3657600"/>
            <a:ext cx="2362200" cy="10699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O,Rourke (2002)</a:t>
            </a:r>
            <a:endParaRPr/>
          </a:p>
          <a:p>
            <a:pPr indent="0" lvl="0" marL="0" marR="0" rtl="0" algn="l">
              <a:spcBef>
                <a:spcPts val="800"/>
              </a:spcBef>
              <a:spcAft>
                <a:spcPts val="0"/>
              </a:spcAft>
              <a:buNone/>
            </a:pPr>
            <a:r>
              <a:rPr lang="en-US" sz="1600">
                <a:solidFill>
                  <a:schemeClr val="dk1"/>
                </a:solidFill>
                <a:latin typeface="Times New Roman"/>
                <a:ea typeface="Times New Roman"/>
                <a:cs typeface="Times New Roman"/>
                <a:sym typeface="Times New Roman"/>
              </a:rPr>
              <a:t> Sẹo mổ: 3 lỗ</a:t>
            </a:r>
            <a:endParaRPr sz="16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1600">
                <a:solidFill>
                  <a:schemeClr val="dk1"/>
                </a:solidFill>
                <a:latin typeface="Times New Roman"/>
                <a:ea typeface="Times New Roman"/>
                <a:cs typeface="Times New Roman"/>
                <a:sym typeface="Times New Roman"/>
              </a:rPr>
              <a:t> Phát hiện TV tiền LS</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3"/>
          <p:cNvSpPr txBox="1"/>
          <p:nvPr/>
        </p:nvSpPr>
        <p:spPr>
          <a:xfrm>
            <a:off x="3048000" y="152400"/>
            <a:ext cx="28194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Times New Roman"/>
                <a:ea typeface="Times New Roman"/>
                <a:cs typeface="Times New Roman"/>
                <a:sym typeface="Times New Roman"/>
              </a:rPr>
              <a:t>Thoát vị bẹn tái phát</a:t>
            </a:r>
            <a:endParaRPr b="1" sz="2000">
              <a:solidFill>
                <a:srgbClr val="C00000"/>
              </a:solidFill>
              <a:latin typeface="Times New Roman"/>
              <a:ea typeface="Times New Roman"/>
              <a:cs typeface="Times New Roman"/>
              <a:sym typeface="Times New Roman"/>
            </a:endParaRPr>
          </a:p>
        </p:txBody>
      </p:sp>
      <p:sp>
        <p:nvSpPr>
          <p:cNvPr id="715" name="Google Shape;715;p63"/>
          <p:cNvSpPr txBox="1"/>
          <p:nvPr/>
        </p:nvSpPr>
        <p:spPr>
          <a:xfrm>
            <a:off x="1752600" y="2895600"/>
            <a:ext cx="12954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Mổ mở</a:t>
            </a:r>
            <a:endParaRPr sz="1800">
              <a:solidFill>
                <a:schemeClr val="dk1"/>
              </a:solidFill>
              <a:latin typeface="Times New Roman"/>
              <a:ea typeface="Times New Roman"/>
              <a:cs typeface="Times New Roman"/>
              <a:sym typeface="Times New Roman"/>
            </a:endParaRPr>
          </a:p>
        </p:txBody>
      </p:sp>
      <p:sp>
        <p:nvSpPr>
          <p:cNvPr id="716" name="Google Shape;716;p63"/>
          <p:cNvSpPr txBox="1"/>
          <p:nvPr/>
        </p:nvSpPr>
        <p:spPr>
          <a:xfrm>
            <a:off x="6553200" y="4648200"/>
            <a:ext cx="12954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Mổ NS</a:t>
            </a:r>
            <a:endParaRPr b="1" sz="1800">
              <a:solidFill>
                <a:schemeClr val="dk1"/>
              </a:solidFill>
              <a:latin typeface="Times New Roman"/>
              <a:ea typeface="Times New Roman"/>
              <a:cs typeface="Times New Roman"/>
              <a:sym typeface="Times New Roman"/>
            </a:endParaRPr>
          </a:p>
        </p:txBody>
      </p:sp>
      <p:sp>
        <p:nvSpPr>
          <p:cNvPr id="717" name="Google Shape;717;p63"/>
          <p:cNvSpPr txBox="1"/>
          <p:nvPr/>
        </p:nvSpPr>
        <p:spPr>
          <a:xfrm>
            <a:off x="685800" y="4648200"/>
            <a:ext cx="1143000" cy="37623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Tự thân</a:t>
            </a:r>
            <a:endParaRPr b="1" sz="1800">
              <a:solidFill>
                <a:schemeClr val="dk1"/>
              </a:solidFill>
              <a:latin typeface="Times New Roman"/>
              <a:ea typeface="Times New Roman"/>
              <a:cs typeface="Times New Roman"/>
              <a:sym typeface="Times New Roman"/>
            </a:endParaRPr>
          </a:p>
        </p:txBody>
      </p:sp>
      <p:sp>
        <p:nvSpPr>
          <p:cNvPr id="718" name="Google Shape;718;p63"/>
          <p:cNvSpPr txBox="1"/>
          <p:nvPr/>
        </p:nvSpPr>
        <p:spPr>
          <a:xfrm>
            <a:off x="2819400" y="4648200"/>
            <a:ext cx="1371600" cy="36933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Mảnh ghép</a:t>
            </a:r>
            <a:endParaRPr b="1" sz="1800">
              <a:solidFill>
                <a:schemeClr val="dk1"/>
              </a:solidFill>
              <a:latin typeface="Times New Roman"/>
              <a:ea typeface="Times New Roman"/>
              <a:cs typeface="Times New Roman"/>
              <a:sym typeface="Times New Roman"/>
            </a:endParaRPr>
          </a:p>
        </p:txBody>
      </p:sp>
      <p:sp>
        <p:nvSpPr>
          <p:cNvPr id="719" name="Google Shape;719;p63"/>
          <p:cNvSpPr txBox="1"/>
          <p:nvPr/>
        </p:nvSpPr>
        <p:spPr>
          <a:xfrm>
            <a:off x="5105400" y="2895600"/>
            <a:ext cx="1600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hlink"/>
                </a:solidFill>
                <a:latin typeface="Times New Roman"/>
                <a:ea typeface="Times New Roman"/>
                <a:cs typeface="Times New Roman"/>
                <a:sym typeface="Times New Roman"/>
              </a:rPr>
              <a:t>Không chống chỉ định</a:t>
            </a:r>
            <a:endParaRPr sz="1600">
              <a:solidFill>
                <a:schemeClr val="dk1"/>
              </a:solidFill>
              <a:latin typeface="Times New Roman"/>
              <a:ea typeface="Times New Roman"/>
              <a:cs typeface="Times New Roman"/>
              <a:sym typeface="Times New Roman"/>
            </a:endParaRPr>
          </a:p>
        </p:txBody>
      </p:sp>
      <p:sp>
        <p:nvSpPr>
          <p:cNvPr id="720" name="Google Shape;720;p63"/>
          <p:cNvSpPr txBox="1"/>
          <p:nvPr/>
        </p:nvSpPr>
        <p:spPr>
          <a:xfrm>
            <a:off x="4724400" y="1295400"/>
            <a:ext cx="1676400" cy="6778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n-US" sz="1800">
                <a:solidFill>
                  <a:schemeClr val="dk1"/>
                </a:solidFill>
                <a:latin typeface="Times New Roman"/>
                <a:ea typeface="Times New Roman"/>
                <a:cs typeface="Times New Roman"/>
                <a:sym typeface="Times New Roman"/>
              </a:rPr>
              <a:t>Ngả </a:t>
            </a:r>
            <a:r>
              <a:rPr b="1" lang="en-US" sz="1800">
                <a:solidFill>
                  <a:srgbClr val="C00000"/>
                </a:solidFill>
                <a:latin typeface="Times New Roman"/>
                <a:ea typeface="Times New Roman"/>
                <a:cs typeface="Times New Roman"/>
                <a:sym typeface="Times New Roman"/>
              </a:rPr>
              <a:t>trước</a:t>
            </a:r>
            <a:r>
              <a:rPr lang="en-US" sz="1800">
                <a:solidFill>
                  <a:schemeClr val="dk1"/>
                </a:solidFill>
                <a:latin typeface="Times New Roman"/>
                <a:ea typeface="Times New Roman"/>
                <a:cs typeface="Times New Roman"/>
                <a:sym typeface="Times New Roman"/>
              </a:rPr>
              <a:t>:</a:t>
            </a:r>
            <a:endParaRPr/>
          </a:p>
          <a:p>
            <a:pPr indent="0" lvl="0" marL="0" marR="0" rtl="0" algn="ctr">
              <a:lnSpc>
                <a:spcPct val="80000"/>
              </a:lnSpc>
              <a:spcBef>
                <a:spcPts val="900"/>
              </a:spcBef>
              <a:spcAft>
                <a:spcPts val="0"/>
              </a:spcAft>
              <a:buNone/>
            </a:pPr>
            <a:r>
              <a:rPr lang="en-US" sz="1800">
                <a:solidFill>
                  <a:schemeClr val="dk1"/>
                </a:solidFill>
                <a:latin typeface="Times New Roman"/>
                <a:ea typeface="Times New Roman"/>
                <a:cs typeface="Times New Roman"/>
                <a:sym typeface="Times New Roman"/>
              </a:rPr>
              <a:t>Bassini, Lich</a:t>
            </a:r>
            <a:endParaRPr/>
          </a:p>
        </p:txBody>
      </p:sp>
      <p:sp>
        <p:nvSpPr>
          <p:cNvPr id="721" name="Google Shape;721;p63"/>
          <p:cNvSpPr txBox="1"/>
          <p:nvPr/>
        </p:nvSpPr>
        <p:spPr>
          <a:xfrm>
            <a:off x="2438400" y="1295400"/>
            <a:ext cx="1676400" cy="6778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n-US" sz="1800">
                <a:solidFill>
                  <a:schemeClr val="dk1"/>
                </a:solidFill>
                <a:latin typeface="Times New Roman"/>
                <a:ea typeface="Times New Roman"/>
                <a:cs typeface="Times New Roman"/>
                <a:sym typeface="Times New Roman"/>
              </a:rPr>
              <a:t>Ngả </a:t>
            </a:r>
            <a:r>
              <a:rPr b="1" lang="en-US" sz="1800">
                <a:solidFill>
                  <a:srgbClr val="C00000"/>
                </a:solidFill>
                <a:latin typeface="Times New Roman"/>
                <a:ea typeface="Times New Roman"/>
                <a:cs typeface="Times New Roman"/>
                <a:sym typeface="Times New Roman"/>
              </a:rPr>
              <a:t>sau</a:t>
            </a:r>
            <a:r>
              <a:rPr lang="en-US" sz="1800">
                <a:solidFill>
                  <a:schemeClr val="dk1"/>
                </a:solidFill>
                <a:latin typeface="Times New Roman"/>
                <a:ea typeface="Times New Roman"/>
                <a:cs typeface="Times New Roman"/>
                <a:sym typeface="Times New Roman"/>
              </a:rPr>
              <a:t>:</a:t>
            </a:r>
            <a:endParaRPr/>
          </a:p>
          <a:p>
            <a:pPr indent="0" lvl="0" marL="0" marR="0" rtl="0" algn="ctr">
              <a:lnSpc>
                <a:spcPct val="80000"/>
              </a:lnSpc>
              <a:spcBef>
                <a:spcPts val="900"/>
              </a:spcBef>
              <a:spcAft>
                <a:spcPts val="0"/>
              </a:spcAft>
              <a:buNone/>
            </a:pPr>
            <a:r>
              <a:rPr lang="en-US" sz="1800">
                <a:solidFill>
                  <a:schemeClr val="dk1"/>
                </a:solidFill>
                <a:latin typeface="Times New Roman"/>
                <a:ea typeface="Times New Roman"/>
                <a:cs typeface="Times New Roman"/>
                <a:sym typeface="Times New Roman"/>
              </a:rPr>
              <a:t> NS, Stoppa</a:t>
            </a:r>
            <a:endParaRPr sz="1800">
              <a:solidFill>
                <a:schemeClr val="dk1"/>
              </a:solidFill>
              <a:latin typeface="Times New Roman"/>
              <a:ea typeface="Times New Roman"/>
              <a:cs typeface="Times New Roman"/>
              <a:sym typeface="Times New Roman"/>
            </a:endParaRPr>
          </a:p>
        </p:txBody>
      </p:sp>
      <p:cxnSp>
        <p:nvCxnSpPr>
          <p:cNvPr id="722" name="Google Shape;722;p63"/>
          <p:cNvCxnSpPr/>
          <p:nvPr/>
        </p:nvCxnSpPr>
        <p:spPr>
          <a:xfrm flipH="1">
            <a:off x="2514600" y="1981200"/>
            <a:ext cx="533400" cy="685800"/>
          </a:xfrm>
          <a:prstGeom prst="straightConnector1">
            <a:avLst/>
          </a:prstGeom>
          <a:noFill/>
          <a:ln cap="flat" cmpd="sng" w="9525">
            <a:solidFill>
              <a:schemeClr val="dk1"/>
            </a:solidFill>
            <a:prstDash val="solid"/>
            <a:round/>
            <a:headEnd len="med" w="med" type="none"/>
            <a:tailEnd len="med" w="med" type="triangle"/>
          </a:ln>
        </p:spPr>
      </p:cxnSp>
      <p:cxnSp>
        <p:nvCxnSpPr>
          <p:cNvPr id="723" name="Google Shape;723;p63"/>
          <p:cNvCxnSpPr/>
          <p:nvPr/>
        </p:nvCxnSpPr>
        <p:spPr>
          <a:xfrm flipH="1">
            <a:off x="3505200" y="609600"/>
            <a:ext cx="457200" cy="609600"/>
          </a:xfrm>
          <a:prstGeom prst="straightConnector1">
            <a:avLst/>
          </a:prstGeom>
          <a:noFill/>
          <a:ln cap="flat" cmpd="sng" w="9525">
            <a:solidFill>
              <a:schemeClr val="dk1"/>
            </a:solidFill>
            <a:prstDash val="solid"/>
            <a:round/>
            <a:headEnd len="med" w="med" type="none"/>
            <a:tailEnd len="med" w="med" type="triangle"/>
          </a:ln>
        </p:spPr>
      </p:cxnSp>
      <p:cxnSp>
        <p:nvCxnSpPr>
          <p:cNvPr id="724" name="Google Shape;724;p63"/>
          <p:cNvCxnSpPr/>
          <p:nvPr/>
        </p:nvCxnSpPr>
        <p:spPr>
          <a:xfrm>
            <a:off x="4876800" y="609600"/>
            <a:ext cx="457200" cy="609600"/>
          </a:xfrm>
          <a:prstGeom prst="straightConnector1">
            <a:avLst/>
          </a:prstGeom>
          <a:noFill/>
          <a:ln cap="flat" cmpd="sng" w="9525">
            <a:solidFill>
              <a:schemeClr val="dk1"/>
            </a:solidFill>
            <a:prstDash val="solid"/>
            <a:round/>
            <a:headEnd len="med" w="med" type="none"/>
            <a:tailEnd len="med" w="med" type="triangle"/>
          </a:ln>
        </p:spPr>
      </p:cxnSp>
      <p:cxnSp>
        <p:nvCxnSpPr>
          <p:cNvPr id="725" name="Google Shape;725;p63"/>
          <p:cNvCxnSpPr/>
          <p:nvPr/>
        </p:nvCxnSpPr>
        <p:spPr>
          <a:xfrm flipH="1">
            <a:off x="1371600" y="3429000"/>
            <a:ext cx="762000" cy="1066800"/>
          </a:xfrm>
          <a:prstGeom prst="straightConnector1">
            <a:avLst/>
          </a:prstGeom>
          <a:noFill/>
          <a:ln cap="flat" cmpd="sng" w="9525">
            <a:solidFill>
              <a:schemeClr val="dk1"/>
            </a:solidFill>
            <a:prstDash val="solid"/>
            <a:round/>
            <a:headEnd len="med" w="med" type="none"/>
            <a:tailEnd len="med" w="med" type="triangle"/>
          </a:ln>
        </p:spPr>
      </p:cxnSp>
      <p:cxnSp>
        <p:nvCxnSpPr>
          <p:cNvPr id="726" name="Google Shape;726;p63"/>
          <p:cNvCxnSpPr/>
          <p:nvPr/>
        </p:nvCxnSpPr>
        <p:spPr>
          <a:xfrm>
            <a:off x="2590800" y="3429000"/>
            <a:ext cx="685800" cy="1066800"/>
          </a:xfrm>
          <a:prstGeom prst="straightConnector1">
            <a:avLst/>
          </a:prstGeom>
          <a:noFill/>
          <a:ln cap="flat" cmpd="sng" w="38100">
            <a:solidFill>
              <a:srgbClr val="C00000"/>
            </a:solidFill>
            <a:prstDash val="solid"/>
            <a:round/>
            <a:headEnd len="med" w="med" type="none"/>
            <a:tailEnd len="med" w="med" type="triangle"/>
          </a:ln>
        </p:spPr>
      </p:cxnSp>
      <p:cxnSp>
        <p:nvCxnSpPr>
          <p:cNvPr id="727" name="Google Shape;727;p63"/>
          <p:cNvCxnSpPr/>
          <p:nvPr/>
        </p:nvCxnSpPr>
        <p:spPr>
          <a:xfrm flipH="1">
            <a:off x="2895600" y="1981200"/>
            <a:ext cx="2286000" cy="685800"/>
          </a:xfrm>
          <a:prstGeom prst="straightConnector1">
            <a:avLst/>
          </a:prstGeom>
          <a:noFill/>
          <a:ln cap="rnd" cmpd="sng" w="9525">
            <a:solidFill>
              <a:schemeClr val="dk1"/>
            </a:solidFill>
            <a:prstDash val="dot"/>
            <a:round/>
            <a:headEnd len="med" w="med" type="none"/>
            <a:tailEnd len="med" w="med" type="triangle"/>
          </a:ln>
        </p:spPr>
      </p:cxnSp>
      <p:cxnSp>
        <p:nvCxnSpPr>
          <p:cNvPr id="728" name="Google Shape;728;p63"/>
          <p:cNvCxnSpPr/>
          <p:nvPr/>
        </p:nvCxnSpPr>
        <p:spPr>
          <a:xfrm>
            <a:off x="5715000" y="2057400"/>
            <a:ext cx="1600200" cy="2438400"/>
          </a:xfrm>
          <a:prstGeom prst="straightConnector1">
            <a:avLst/>
          </a:prstGeom>
          <a:noFill/>
          <a:ln cap="flat" cmpd="sng" w="38100">
            <a:solidFill>
              <a:srgbClr val="C00000"/>
            </a:solidFill>
            <a:prstDash val="solid"/>
            <a:round/>
            <a:headEnd len="med" w="med" type="none"/>
            <a:tailEnd len="med" w="med" type="triangle"/>
          </a:ln>
        </p:spPr>
      </p:cxnSp>
      <p:cxnSp>
        <p:nvCxnSpPr>
          <p:cNvPr id="729" name="Google Shape;729;p63"/>
          <p:cNvCxnSpPr/>
          <p:nvPr/>
        </p:nvCxnSpPr>
        <p:spPr>
          <a:xfrm>
            <a:off x="3581400" y="1981200"/>
            <a:ext cx="3200400" cy="2438400"/>
          </a:xfrm>
          <a:prstGeom prst="straightConnector1">
            <a:avLst/>
          </a:prstGeom>
          <a:noFill/>
          <a:ln cap="rnd" cmpd="sng" w="9525">
            <a:solidFill>
              <a:schemeClr val="dk1"/>
            </a:solidFill>
            <a:prstDash val="dot"/>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4"/>
          <p:cNvSpPr txBox="1"/>
          <p:nvPr>
            <p:ph type="title"/>
          </p:nvPr>
        </p:nvSpPr>
        <p:spPr>
          <a:xfrm>
            <a:off x="1295400" y="0"/>
            <a:ext cx="6400800" cy="822325"/>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3200"/>
              <a:buFont typeface="Calibri"/>
              <a:buNone/>
            </a:pPr>
            <a:r>
              <a:rPr b="1" lang="en-US" sz="3200"/>
              <a:t>D. Điều trị Thoát vị đùi</a:t>
            </a:r>
            <a:endParaRPr b="1" sz="3200"/>
          </a:p>
        </p:txBody>
      </p:sp>
      <p:sp>
        <p:nvSpPr>
          <p:cNvPr id="736" name="Google Shape;736;p64"/>
          <p:cNvSpPr txBox="1"/>
          <p:nvPr>
            <p:ph idx="4294967295" type="body"/>
          </p:nvPr>
        </p:nvSpPr>
        <p:spPr>
          <a:xfrm>
            <a:off x="457200" y="925513"/>
            <a:ext cx="8229600" cy="979487"/>
          </a:xfrm>
          <a:prstGeom prst="rect">
            <a:avLst/>
          </a:prstGeom>
          <a:noFill/>
          <a:ln>
            <a:noFill/>
          </a:ln>
        </p:spPr>
        <p:txBody>
          <a:bodyPr anchorCtr="0" anchor="t" bIns="91425" lIns="91425" spcFirstLastPara="1" rIns="91425" wrap="square" tIns="91425">
            <a:normAutofit/>
          </a:bodyPr>
          <a:lstStyle/>
          <a:p>
            <a:pPr indent="-419100" lvl="0" marL="457200" rtl="0" algn="l">
              <a:lnSpc>
                <a:spcPct val="90000"/>
              </a:lnSpc>
              <a:spcBef>
                <a:spcPts val="0"/>
              </a:spcBef>
              <a:spcAft>
                <a:spcPts val="0"/>
              </a:spcAft>
              <a:buClr>
                <a:srgbClr val="000000"/>
              </a:buClr>
              <a:buSzPts val="2400"/>
              <a:buChar char="•"/>
            </a:pPr>
            <a:r>
              <a:rPr lang="en-US" sz="2400">
                <a:solidFill>
                  <a:schemeClr val="dk2"/>
                </a:solidFill>
                <a:latin typeface="Times New Roman"/>
                <a:ea typeface="Times New Roman"/>
                <a:cs typeface="Times New Roman"/>
                <a:sym typeface="Times New Roman"/>
              </a:rPr>
              <a:t>Dùng mô tự thân: </a:t>
            </a:r>
            <a:r>
              <a:rPr b="1" lang="en-US" sz="2400">
                <a:solidFill>
                  <a:srgbClr val="C00000"/>
                </a:solidFill>
                <a:latin typeface="Times New Roman"/>
                <a:ea typeface="Times New Roman"/>
                <a:cs typeface="Times New Roman"/>
                <a:sym typeface="Times New Roman"/>
              </a:rPr>
              <a:t>Nyhus, McVay</a:t>
            </a:r>
            <a:r>
              <a:rPr lang="en-US" sz="2400">
                <a:solidFill>
                  <a:schemeClr val="dk2"/>
                </a:solidFill>
                <a:latin typeface="Times New Roman"/>
                <a:ea typeface="Times New Roman"/>
                <a:cs typeface="Times New Roman"/>
                <a:sym typeface="Times New Roman"/>
              </a:rPr>
              <a:t>,...</a:t>
            </a:r>
            <a:endParaRPr/>
          </a:p>
          <a:p>
            <a:pPr indent="-419100" lvl="0" marL="457200" rtl="0" algn="l">
              <a:lnSpc>
                <a:spcPct val="90000"/>
              </a:lnSpc>
              <a:spcBef>
                <a:spcPts val="600"/>
              </a:spcBef>
              <a:spcAft>
                <a:spcPts val="0"/>
              </a:spcAft>
              <a:buClr>
                <a:srgbClr val="000000"/>
              </a:buClr>
              <a:buSzPts val="2400"/>
              <a:buChar char="•"/>
            </a:pPr>
            <a:r>
              <a:rPr lang="en-US" sz="2400">
                <a:solidFill>
                  <a:schemeClr val="dk2"/>
                </a:solidFill>
                <a:latin typeface="Times New Roman"/>
                <a:ea typeface="Times New Roman"/>
                <a:cs typeface="Times New Roman"/>
                <a:sym typeface="Times New Roman"/>
              </a:rPr>
              <a:t>Mảnh ghép nhân tạo:  </a:t>
            </a:r>
            <a:r>
              <a:rPr b="1" lang="en-US" sz="2400">
                <a:solidFill>
                  <a:srgbClr val="C00000"/>
                </a:solidFill>
                <a:latin typeface="Times New Roman"/>
                <a:ea typeface="Times New Roman"/>
                <a:cs typeface="Times New Roman"/>
                <a:sym typeface="Times New Roman"/>
              </a:rPr>
              <a:t>Rutkow, PTNS</a:t>
            </a:r>
            <a:endParaRPr b="1" sz="3000">
              <a:solidFill>
                <a:srgbClr val="C00000"/>
              </a:solidFill>
              <a:latin typeface="Times New Roman"/>
              <a:ea typeface="Times New Roman"/>
              <a:cs typeface="Times New Roman"/>
              <a:sym typeface="Times New Roman"/>
            </a:endParaRPr>
          </a:p>
        </p:txBody>
      </p:sp>
      <p:pic>
        <p:nvPicPr>
          <p:cNvPr id="737" name="Google Shape;737;p64"/>
          <p:cNvPicPr preferRelativeResize="0"/>
          <p:nvPr/>
        </p:nvPicPr>
        <p:blipFill rotWithShape="1">
          <a:blip r:embed="rId3">
            <a:alphaModFix/>
          </a:blip>
          <a:srcRect b="0" l="0" r="0" t="0"/>
          <a:stretch/>
        </p:blipFill>
        <p:spPr>
          <a:xfrm>
            <a:off x="304800" y="2057400"/>
            <a:ext cx="3878263" cy="4664075"/>
          </a:xfrm>
          <a:prstGeom prst="rect">
            <a:avLst/>
          </a:prstGeom>
          <a:noFill/>
          <a:ln>
            <a:noFill/>
          </a:ln>
        </p:spPr>
      </p:pic>
      <p:pic>
        <p:nvPicPr>
          <p:cNvPr id="738" name="Google Shape;738;p64"/>
          <p:cNvPicPr preferRelativeResize="0"/>
          <p:nvPr/>
        </p:nvPicPr>
        <p:blipFill rotWithShape="1">
          <a:blip r:embed="rId4">
            <a:alphaModFix/>
          </a:blip>
          <a:srcRect b="0" l="0" r="0" t="0"/>
          <a:stretch/>
        </p:blipFill>
        <p:spPr>
          <a:xfrm>
            <a:off x="3994150" y="1917700"/>
            <a:ext cx="4824413" cy="2403475"/>
          </a:xfrm>
          <a:prstGeom prst="rect">
            <a:avLst/>
          </a:prstGeom>
          <a:noFill/>
          <a:ln>
            <a:noFill/>
          </a:ln>
        </p:spPr>
      </p:pic>
      <p:pic>
        <p:nvPicPr>
          <p:cNvPr id="739" name="Google Shape;739;p64"/>
          <p:cNvPicPr preferRelativeResize="0"/>
          <p:nvPr/>
        </p:nvPicPr>
        <p:blipFill rotWithShape="1">
          <a:blip r:embed="rId5">
            <a:alphaModFix/>
          </a:blip>
          <a:srcRect b="0" l="0" r="0" t="0"/>
          <a:stretch/>
        </p:blipFill>
        <p:spPr>
          <a:xfrm>
            <a:off x="3994150" y="4302125"/>
            <a:ext cx="4132263" cy="2401888"/>
          </a:xfrm>
          <a:prstGeom prst="rect">
            <a:avLst/>
          </a:prstGeom>
          <a:noFill/>
          <a:ln>
            <a:noFill/>
          </a:ln>
        </p:spPr>
      </p:pic>
      <p:sp>
        <p:nvSpPr>
          <p:cNvPr id="740" name="Google Shape;740;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descr="Hplug5" id="745" name="Google Shape;745;p65"/>
          <p:cNvPicPr preferRelativeResize="0"/>
          <p:nvPr/>
        </p:nvPicPr>
        <p:blipFill rotWithShape="1">
          <a:blip r:embed="rId3">
            <a:alphaModFix/>
          </a:blip>
          <a:srcRect b="0" l="0" r="0" t="0"/>
          <a:stretch/>
        </p:blipFill>
        <p:spPr>
          <a:xfrm>
            <a:off x="228600" y="152400"/>
            <a:ext cx="3657600" cy="3506788"/>
          </a:xfrm>
          <a:prstGeom prst="rect">
            <a:avLst/>
          </a:prstGeom>
          <a:noFill/>
          <a:ln>
            <a:noFill/>
          </a:ln>
        </p:spPr>
      </p:pic>
      <p:sp>
        <p:nvSpPr>
          <p:cNvPr id="746" name="Google Shape;746;p65"/>
          <p:cNvSpPr txBox="1"/>
          <p:nvPr/>
        </p:nvSpPr>
        <p:spPr>
          <a:xfrm>
            <a:off x="4648200" y="457200"/>
            <a:ext cx="3810000" cy="2954655"/>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Calibri"/>
                <a:ea typeface="Calibri"/>
                <a:cs typeface="Calibri"/>
                <a:sym typeface="Calibri"/>
              </a:rPr>
              <a:t>Hachisuka (2003)</a:t>
            </a:r>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1995-2002:  60  nữ, 7 nam</a:t>
            </a:r>
            <a:endParaRPr sz="1800">
              <a:solidFill>
                <a:schemeClr val="dk1"/>
              </a:solidFill>
              <a:latin typeface="Times New Roman"/>
              <a:ea typeface="Times New Roman"/>
              <a:cs typeface="Times New Roman"/>
              <a:sym typeface="Times New Roman"/>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Tuổi t/b: 64 (30-80)</a:t>
            </a:r>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P: 70%, T: 30%</a:t>
            </a:r>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30% mổ cấp cứu, 70% mổ c/trình</a:t>
            </a:r>
            <a:endParaRPr sz="1800">
              <a:solidFill>
                <a:schemeClr val="dk1"/>
              </a:solidFill>
              <a:latin typeface="Times New Roman"/>
              <a:ea typeface="Times New Roman"/>
              <a:cs typeface="Times New Roman"/>
              <a:sym typeface="Times New Roman"/>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CT: nút 🡪T/g t/b: 30 phút, tp: 1 ca</a:t>
            </a:r>
            <a:endParaRPr/>
          </a:p>
          <a:p>
            <a:pPr indent="-114300" lvl="0" marL="0" marR="0" rtl="0" algn="l">
              <a:spcBef>
                <a:spcPts val="9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CC: d/c Cooper</a:t>
            </a:r>
            <a:endParaRPr/>
          </a:p>
        </p:txBody>
      </p:sp>
      <p:pic>
        <p:nvPicPr>
          <p:cNvPr descr="McVay" id="747" name="Google Shape;747;p65"/>
          <p:cNvPicPr preferRelativeResize="0"/>
          <p:nvPr/>
        </p:nvPicPr>
        <p:blipFill rotWithShape="1">
          <a:blip r:embed="rId4">
            <a:alphaModFix/>
          </a:blip>
          <a:srcRect b="0" l="0" r="0" t="0"/>
          <a:stretch/>
        </p:blipFill>
        <p:spPr>
          <a:xfrm>
            <a:off x="4495800" y="3714750"/>
            <a:ext cx="4191000" cy="3143250"/>
          </a:xfrm>
          <a:prstGeom prst="rect">
            <a:avLst/>
          </a:prstGeom>
          <a:noFill/>
          <a:ln>
            <a:noFill/>
          </a:ln>
        </p:spPr>
      </p:pic>
      <p:sp>
        <p:nvSpPr>
          <p:cNvPr id="748" name="Google Shape;748;p65"/>
          <p:cNvSpPr txBox="1"/>
          <p:nvPr/>
        </p:nvSpPr>
        <p:spPr>
          <a:xfrm>
            <a:off x="1447800" y="5105400"/>
            <a:ext cx="1676400"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C00000"/>
                </a:solidFill>
                <a:latin typeface="Times New Roman"/>
                <a:ea typeface="Times New Roman"/>
                <a:cs typeface="Times New Roman"/>
                <a:sym typeface="Times New Roman"/>
              </a:rPr>
              <a:t>Mc. Vay</a:t>
            </a:r>
            <a:endParaRPr sz="2400">
              <a:solidFill>
                <a:srgbClr val="C00000"/>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descr="DSCF9274.jpg" id="753" name="Google Shape;753;p6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754" name="Google Shape;754;p66"/>
          <p:cNvSpPr txBox="1"/>
          <p:nvPr/>
        </p:nvSpPr>
        <p:spPr>
          <a:xfrm>
            <a:off x="838200" y="3200400"/>
            <a:ext cx="7010400" cy="21852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rgbClr val="FFFF00"/>
              </a:solidFill>
              <a:latin typeface="Times New Roman"/>
              <a:ea typeface="Times New Roman"/>
              <a:cs typeface="Times New Roman"/>
              <a:sym typeface="Times New Roman"/>
            </a:endParaRPr>
          </a:p>
          <a:p>
            <a:pPr indent="0" lvl="0" marL="0" marR="0" rtl="0" algn="ctr">
              <a:spcBef>
                <a:spcPts val="1800"/>
              </a:spcBef>
              <a:spcAft>
                <a:spcPts val="0"/>
              </a:spcAft>
              <a:buNone/>
            </a:pPr>
            <a:r>
              <a:rPr b="1" lang="en-US" sz="3600">
                <a:solidFill>
                  <a:srgbClr val="00FFFF"/>
                </a:solidFill>
                <a:latin typeface="Times New Roman"/>
                <a:ea typeface="Times New Roman"/>
                <a:cs typeface="Times New Roman"/>
                <a:sym typeface="Times New Roman"/>
              </a:rPr>
              <a:t>Xin cám ơn quý vị </a:t>
            </a:r>
            <a:endParaRPr/>
          </a:p>
          <a:p>
            <a:pPr indent="0" lvl="0" marL="0" marR="0" rtl="0" algn="ctr">
              <a:spcBef>
                <a:spcPts val="1800"/>
              </a:spcBef>
              <a:spcAft>
                <a:spcPts val="0"/>
              </a:spcAft>
              <a:buNone/>
            </a:pPr>
            <a:r>
              <a:rPr b="1" lang="en-US" sz="3600">
                <a:solidFill>
                  <a:srgbClr val="00FFFF"/>
                </a:solidFill>
                <a:latin typeface="Times New Roman"/>
                <a:ea typeface="Times New Roman"/>
                <a:cs typeface="Times New Roman"/>
                <a:sym typeface="Times New Roman"/>
              </a:rPr>
              <a:t>đã chú ý theo dõi</a:t>
            </a:r>
            <a:endParaRPr b="1" sz="3600">
              <a:solidFill>
                <a:srgbClr val="00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ph type="title"/>
          </p:nvPr>
        </p:nvSpPr>
        <p:spPr>
          <a:xfrm>
            <a:off x="1524000" y="152400"/>
            <a:ext cx="5674311"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500"/>
              <a:buFont typeface="Times New Roman"/>
              <a:buNone/>
            </a:pPr>
            <a:r>
              <a:rPr b="1" i="0" lang="en-US" sz="2000" u="none" cap="none" strike="noStrike">
                <a:solidFill>
                  <a:schemeClr val="dk1"/>
                </a:solidFill>
                <a:latin typeface="Times New Roman"/>
                <a:ea typeface="Times New Roman"/>
                <a:cs typeface="Times New Roman"/>
                <a:sym typeface="Times New Roman"/>
              </a:rPr>
              <a:t>Thoát vị bẹn gián tiếp (Tồn tại ống phúc tinh mạc)</a:t>
            </a:r>
            <a:endParaRPr b="1" i="0" sz="2000" u="none" cap="none" strike="noStrike">
              <a:solidFill>
                <a:schemeClr val="dk1"/>
              </a:solidFill>
              <a:latin typeface="Times New Roman"/>
              <a:ea typeface="Times New Roman"/>
              <a:cs typeface="Times New Roman"/>
              <a:sym typeface="Times New Roman"/>
            </a:endParaRPr>
          </a:p>
        </p:txBody>
      </p:sp>
      <p:sp>
        <p:nvSpPr>
          <p:cNvPr id="190" name="Google Shape;190;p7"/>
          <p:cNvSpPr txBox="1"/>
          <p:nvPr>
            <p:ph idx="4294967295" type="body"/>
          </p:nvPr>
        </p:nvSpPr>
        <p:spPr>
          <a:xfrm>
            <a:off x="914400" y="6172200"/>
            <a:ext cx="70866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Xảy ra khi một tạng trong ổ bụng chui qua lỗ bẹn sâu, nằm trong bao thừng tinh mà về bản chất là do sự tồn tại của ống phúc tinh mạc khi tinh hoàn xuống bìu.</a:t>
            </a:r>
            <a:endParaRPr/>
          </a:p>
        </p:txBody>
      </p:sp>
      <p:pic>
        <p:nvPicPr>
          <p:cNvPr id="191" name="Google Shape;191;p7"/>
          <p:cNvPicPr preferRelativeResize="0"/>
          <p:nvPr/>
        </p:nvPicPr>
        <p:blipFill rotWithShape="1">
          <a:blip r:embed="rId3">
            <a:alphaModFix/>
          </a:blip>
          <a:srcRect b="0" l="0" r="0" t="0"/>
          <a:stretch/>
        </p:blipFill>
        <p:spPr>
          <a:xfrm>
            <a:off x="1295400" y="762000"/>
            <a:ext cx="6324600" cy="5486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8"/>
          <p:cNvSpPr txBox="1"/>
          <p:nvPr>
            <p:ph type="title"/>
          </p:nvPr>
        </p:nvSpPr>
        <p:spPr>
          <a:xfrm>
            <a:off x="1066800" y="381000"/>
            <a:ext cx="6512511"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50"/>
              <a:buFont typeface="Times New Roman"/>
              <a:buNone/>
            </a:pPr>
            <a:r>
              <a:rPr b="1" i="0" lang="en-US" sz="1800" u="none" cap="none" strike="noStrike">
                <a:solidFill>
                  <a:schemeClr val="dk1"/>
                </a:solidFill>
                <a:latin typeface="Times New Roman"/>
                <a:ea typeface="Times New Roman"/>
                <a:cs typeface="Times New Roman"/>
                <a:sym typeface="Times New Roman"/>
              </a:rPr>
              <a:t>Thoát vị bẹn gián tiếp</a:t>
            </a:r>
            <a:br>
              <a:rPr b="1" i="0" lang="en-US" sz="1800" u="none" cap="none" strike="noStrike">
                <a:solidFill>
                  <a:schemeClr val="dk1"/>
                </a:solidFill>
                <a:latin typeface="Times New Roman"/>
                <a:ea typeface="Times New Roman"/>
                <a:cs typeface="Times New Roman"/>
                <a:sym typeface="Times New Roman"/>
              </a:rPr>
            </a:br>
            <a:r>
              <a:rPr b="1" i="0" lang="en-US" sz="1800" u="none" cap="none" strike="noStrike">
                <a:solidFill>
                  <a:schemeClr val="dk1"/>
                </a:solidFill>
                <a:latin typeface="Times New Roman"/>
                <a:ea typeface="Times New Roman"/>
                <a:cs typeface="Times New Roman"/>
                <a:sym typeface="Times New Roman"/>
              </a:rPr>
              <a:t> (indirect hernia)</a:t>
            </a:r>
            <a:endParaRPr/>
          </a:p>
        </p:txBody>
      </p:sp>
      <p:pic>
        <p:nvPicPr>
          <p:cNvPr descr="hernia" id="197" name="Google Shape;197;p8"/>
          <p:cNvPicPr preferRelativeResize="0"/>
          <p:nvPr>
            <p:ph idx="4294967295" type="body"/>
          </p:nvPr>
        </p:nvPicPr>
        <p:blipFill rotWithShape="1">
          <a:blip r:embed="rId3">
            <a:alphaModFix/>
          </a:blip>
          <a:srcRect b="0" l="0" r="0" t="0"/>
          <a:stretch/>
        </p:blipFill>
        <p:spPr>
          <a:xfrm>
            <a:off x="732722" y="1981200"/>
            <a:ext cx="2696277" cy="3665217"/>
          </a:xfrm>
          <a:prstGeom prst="rect">
            <a:avLst/>
          </a:prstGeom>
          <a:noFill/>
          <a:ln>
            <a:noFill/>
          </a:ln>
        </p:spPr>
      </p:pic>
      <p:pic>
        <p:nvPicPr>
          <p:cNvPr id="198" name="Google Shape;198;p8"/>
          <p:cNvPicPr preferRelativeResize="0"/>
          <p:nvPr/>
        </p:nvPicPr>
        <p:blipFill rotWithShape="1">
          <a:blip r:embed="rId4">
            <a:alphaModFix/>
          </a:blip>
          <a:srcRect b="0" l="0" r="0" t="0"/>
          <a:stretch/>
        </p:blipFill>
        <p:spPr>
          <a:xfrm>
            <a:off x="3581400" y="1981200"/>
            <a:ext cx="4957800" cy="3665224"/>
          </a:xfrm>
          <a:prstGeom prst="rect">
            <a:avLst/>
          </a:prstGeom>
          <a:noFill/>
          <a:ln>
            <a:noFill/>
          </a:ln>
        </p:spPr>
      </p:pic>
      <p:sp>
        <p:nvSpPr>
          <p:cNvPr id="199" name="Google Shape;199;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457200" y="304800"/>
            <a:ext cx="8229600" cy="7159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500"/>
              <a:buFont typeface="Times New Roman"/>
              <a:buNone/>
            </a:pPr>
            <a:r>
              <a:rPr b="1" i="0" lang="en-US" sz="2000" u="none" cap="none" strike="noStrike">
                <a:solidFill>
                  <a:schemeClr val="dk1"/>
                </a:solidFill>
                <a:latin typeface="Times New Roman"/>
                <a:ea typeface="Times New Roman"/>
                <a:cs typeface="Times New Roman"/>
                <a:sym typeface="Times New Roman"/>
              </a:rPr>
              <a:t>Thoát vị bẹn Trực tiếp (Yếu sàn bẹn trong)</a:t>
            </a:r>
            <a:endParaRPr b="1" i="0" sz="2000" u="none" cap="none" strike="noStrike">
              <a:solidFill>
                <a:schemeClr val="dk1"/>
              </a:solidFill>
              <a:latin typeface="Times New Roman"/>
              <a:ea typeface="Times New Roman"/>
              <a:cs typeface="Times New Roman"/>
              <a:sym typeface="Times New Roman"/>
            </a:endParaRPr>
          </a:p>
        </p:txBody>
      </p:sp>
      <p:sp>
        <p:nvSpPr>
          <p:cNvPr id="205" name="Google Shape;205;p9"/>
          <p:cNvSpPr txBox="1"/>
          <p:nvPr>
            <p:ph idx="4294967295" type="body"/>
          </p:nvPr>
        </p:nvSpPr>
        <p:spPr>
          <a:xfrm>
            <a:off x="609600" y="5943600"/>
            <a:ext cx="7469350" cy="5944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Xảy ra khi một tạng trong ổ bụng đi qua chỗ yếu nhất của lớp cân mạc của thành bụng trước (tam giác hesselbach)</a:t>
            </a:r>
            <a:endParaRPr/>
          </a:p>
        </p:txBody>
      </p:sp>
      <p:pic>
        <p:nvPicPr>
          <p:cNvPr id="206" name="Google Shape;206;p9"/>
          <p:cNvPicPr preferRelativeResize="0"/>
          <p:nvPr/>
        </p:nvPicPr>
        <p:blipFill rotWithShape="1">
          <a:blip r:embed="rId3">
            <a:alphaModFix/>
          </a:blip>
          <a:srcRect b="0" l="0" r="0" t="0"/>
          <a:stretch/>
        </p:blipFill>
        <p:spPr>
          <a:xfrm>
            <a:off x="2209800" y="1066800"/>
            <a:ext cx="4800600" cy="4648200"/>
          </a:xfrm>
          <a:prstGeom prst="rect">
            <a:avLst/>
          </a:prstGeom>
          <a:noFill/>
          <a:ln cap="flat" cmpd="sng" w="9525">
            <a:solidFill>
              <a:schemeClr val="dk1"/>
            </a:solidFill>
            <a:prstDash val="solid"/>
            <a:round/>
            <a:headEnd len="sm" w="sm" type="none"/>
            <a:tailEnd len="sm" w="sm" type="none"/>
          </a:ln>
        </p:spPr>
      </p:pic>
      <p:sp>
        <p:nvSpPr>
          <p:cNvPr id="207" name="Google Shape;207;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2021-11-17T08:27:33Z</dcterms:created>
  <dc:creator>Admin</dc:creator>
</cp:coreProperties>
</file>